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charts/chart3.xml" ContentType="application/vnd.openxmlformats-officedocument.drawingml.chart+xml"/>
  <Override PartName="/ppt/theme/themeOverride6.xml" ContentType="application/vnd.openxmlformats-officedocument.themeOverride+xml"/>
  <Override PartName="/ppt/charts/chart4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4" r:id="rId2"/>
    <p:sldMasterId id="2147483816" r:id="rId3"/>
    <p:sldMasterId id="2147483828" r:id="rId4"/>
  </p:sldMasterIdLst>
  <p:notesMasterIdLst>
    <p:notesMasterId r:id="rId34"/>
  </p:notesMasterIdLst>
  <p:sldIdLst>
    <p:sldId id="257" r:id="rId5"/>
    <p:sldId id="259" r:id="rId6"/>
    <p:sldId id="342" r:id="rId7"/>
    <p:sldId id="341" r:id="rId8"/>
    <p:sldId id="343" r:id="rId9"/>
    <p:sldId id="345" r:id="rId10"/>
    <p:sldId id="346" r:id="rId11"/>
    <p:sldId id="347" r:id="rId12"/>
    <p:sldId id="351" r:id="rId13"/>
    <p:sldId id="350" r:id="rId14"/>
    <p:sldId id="366" r:id="rId15"/>
    <p:sldId id="358" r:id="rId16"/>
    <p:sldId id="296" r:id="rId17"/>
    <p:sldId id="362" r:id="rId18"/>
    <p:sldId id="333" r:id="rId19"/>
    <p:sldId id="339" r:id="rId20"/>
    <p:sldId id="309" r:id="rId21"/>
    <p:sldId id="315" r:id="rId22"/>
    <p:sldId id="335" r:id="rId23"/>
    <p:sldId id="340" r:id="rId24"/>
    <p:sldId id="268" r:id="rId25"/>
    <p:sldId id="314" r:id="rId26"/>
    <p:sldId id="363" r:id="rId27"/>
    <p:sldId id="316" r:id="rId28"/>
    <p:sldId id="311" r:id="rId29"/>
    <p:sldId id="305" r:id="rId30"/>
    <p:sldId id="289" r:id="rId31"/>
    <p:sldId id="364" r:id="rId32"/>
    <p:sldId id="359" r:id="rId33"/>
  </p:sldIdLst>
  <p:sldSz cx="9144000" cy="6858000" type="screen4x3"/>
  <p:notesSz cx="6858000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5" autoAdjust="0"/>
    <p:restoredTop sz="94660"/>
  </p:normalViewPr>
  <p:slideViewPr>
    <p:cSldViewPr>
      <p:cViewPr>
        <p:scale>
          <a:sx n="119" d="100"/>
          <a:sy n="119" d="100"/>
        </p:scale>
        <p:origin x="-121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6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'фин рез'!$C$3</c:f>
              <c:strCache>
                <c:ptCount val="1"/>
                <c:pt idx="0">
                  <c:v>факт 1 п/г  2020 г. (ожид)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6.99912510936133E-3"/>
                  <c:y val="-1.0465724751439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0465724751439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7489063867016627E-3"/>
                  <c:y val="-2.09314495028780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'фин рез'!$B$4:$B$8</c:f>
              <c:strCache>
                <c:ptCount val="5"/>
                <c:pt idx="0">
                  <c:v>Совокупные доходы</c:v>
                </c:pt>
                <c:pt idx="1">
                  <c:v>Совокупные расходы</c:v>
                </c:pt>
                <c:pt idx="2">
                  <c:v>КПН</c:v>
                </c:pt>
                <c:pt idx="3">
                  <c:v>прочая совокупная прибыль</c:v>
                </c:pt>
                <c:pt idx="4">
                  <c:v>Чистая прибыль</c:v>
                </c:pt>
              </c:strCache>
            </c:strRef>
          </c:cat>
          <c:val>
            <c:numRef>
              <c:f>'фин рез'!$C$4:$C$8</c:f>
              <c:numCache>
                <c:formatCode>#,##0.0</c:formatCode>
                <c:ptCount val="5"/>
                <c:pt idx="0">
                  <c:v>5447.8549999999996</c:v>
                </c:pt>
                <c:pt idx="1">
                  <c:v>5496.146999999999</c:v>
                </c:pt>
                <c:pt idx="3">
                  <c:v>6.6000000000000003E-2</c:v>
                </c:pt>
                <c:pt idx="4">
                  <c:v>-48.225999999999459</c:v>
                </c:pt>
              </c:numCache>
            </c:numRef>
          </c:val>
        </c:ser>
        <c:ser>
          <c:idx val="1"/>
          <c:order val="1"/>
          <c:tx>
            <c:strRef>
              <c:f>'фин рез'!$D$3</c:f>
              <c:strCache>
                <c:ptCount val="1"/>
                <c:pt idx="0">
                  <c:v>факт 2019 г.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2484689413823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7489063867016627E-3"/>
                  <c:y val="-4.18628990057561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4157905678210984E-17"/>
                  <c:y val="-8.3725798011512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399825021872266E-2"/>
                  <c:y val="-4.18628990057561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'фин рез'!$B$4:$B$8</c:f>
              <c:strCache>
                <c:ptCount val="5"/>
                <c:pt idx="0">
                  <c:v>Совокупные доходы</c:v>
                </c:pt>
                <c:pt idx="1">
                  <c:v>Совокупные расходы</c:v>
                </c:pt>
                <c:pt idx="2">
                  <c:v>КПН</c:v>
                </c:pt>
                <c:pt idx="3">
                  <c:v>прочая совокупная прибыль</c:v>
                </c:pt>
                <c:pt idx="4">
                  <c:v>Чистая прибыль</c:v>
                </c:pt>
              </c:strCache>
            </c:strRef>
          </c:cat>
          <c:val>
            <c:numRef>
              <c:f>'фин рез'!$D$4:$D$8</c:f>
              <c:numCache>
                <c:formatCode>#,##0.0</c:formatCode>
                <c:ptCount val="5"/>
                <c:pt idx="0">
                  <c:v>11140.474</c:v>
                </c:pt>
                <c:pt idx="1">
                  <c:v>11194.28</c:v>
                </c:pt>
                <c:pt idx="2">
                  <c:v>-134.30000000000001</c:v>
                </c:pt>
                <c:pt idx="4">
                  <c:v>80.493999999999517</c:v>
                </c:pt>
              </c:numCache>
            </c:numRef>
          </c:val>
        </c:ser>
        <c:ser>
          <c:idx val="2"/>
          <c:order val="2"/>
          <c:tx>
            <c:strRef>
              <c:f>'фин рез'!$E$3</c:f>
              <c:strCache>
                <c:ptCount val="1"/>
                <c:pt idx="0">
                  <c:v>факт 2018 г.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3.8495188101487311E-2"/>
                  <c:y val="-6.27943485086342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2493438320209973E-2"/>
                  <c:y val="6.27943485086342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4496937882764653E-2"/>
                  <c:y val="-1.0465724751439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'фин рез'!$B$4:$B$8</c:f>
              <c:strCache>
                <c:ptCount val="5"/>
                <c:pt idx="0">
                  <c:v>Совокупные доходы</c:v>
                </c:pt>
                <c:pt idx="1">
                  <c:v>Совокупные расходы</c:v>
                </c:pt>
                <c:pt idx="2">
                  <c:v>КПН</c:v>
                </c:pt>
                <c:pt idx="3">
                  <c:v>прочая совокупная прибыль</c:v>
                </c:pt>
                <c:pt idx="4">
                  <c:v>Чистая прибыль</c:v>
                </c:pt>
              </c:strCache>
            </c:strRef>
          </c:cat>
          <c:val>
            <c:numRef>
              <c:f>'фин рез'!$E$4:$E$8</c:f>
              <c:numCache>
                <c:formatCode>#,##0.0</c:formatCode>
                <c:ptCount val="5"/>
                <c:pt idx="0">
                  <c:v>11281.031000000001</c:v>
                </c:pt>
                <c:pt idx="1">
                  <c:v>10853.442999999999</c:v>
                </c:pt>
                <c:pt idx="2">
                  <c:v>-213.965</c:v>
                </c:pt>
                <c:pt idx="3">
                  <c:v>-13.484999999999999</c:v>
                </c:pt>
                <c:pt idx="4">
                  <c:v>628.06800000000158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2364544"/>
        <c:axId val="112378624"/>
        <c:axId val="112284096"/>
      </c:bar3DChart>
      <c:catAx>
        <c:axId val="112364544"/>
        <c:scaling>
          <c:orientation val="minMax"/>
        </c:scaling>
        <c:delete val="1"/>
        <c:axPos val="b"/>
        <c:majorTickMark val="none"/>
        <c:minorTickMark val="none"/>
        <c:tickLblPos val="nextTo"/>
        <c:crossAx val="112378624"/>
        <c:crosses val="autoZero"/>
        <c:auto val="1"/>
        <c:lblAlgn val="ctr"/>
        <c:lblOffset val="100"/>
        <c:noMultiLvlLbl val="0"/>
      </c:catAx>
      <c:valAx>
        <c:axId val="112378624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112364544"/>
        <c:crosses val="autoZero"/>
        <c:crossBetween val="between"/>
      </c:valAx>
      <c:serAx>
        <c:axId val="1122840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2378624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'полез отп и НТП'!$C$15</c:f>
              <c:strCache>
                <c:ptCount val="1"/>
                <c:pt idx="0">
                  <c:v>Отпуск в сеть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277359407740461E-2"/>
                  <c:y val="-7.51263394326324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5.00842262884216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163393506224892E-2"/>
                  <c:y val="-1.2939871125792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'полез отп и НТП'!$B$16:$B$18</c:f>
              <c:strCache>
                <c:ptCount val="3"/>
                <c:pt idx="0">
                  <c:v>факт 2019г</c:v>
                </c:pt>
                <c:pt idx="1">
                  <c:v>Утверждено ДКРЕМиЗК</c:v>
                </c:pt>
                <c:pt idx="2">
                  <c:v>факт 1 п/г 2020г (прогнозные данные)</c:v>
                </c:pt>
              </c:strCache>
            </c:strRef>
          </c:cat>
          <c:val>
            <c:numRef>
              <c:f>'полез отп и НТП'!$C$16:$C$18</c:f>
              <c:numCache>
                <c:formatCode>#,##0</c:formatCode>
                <c:ptCount val="3"/>
                <c:pt idx="0">
                  <c:v>3812509</c:v>
                </c:pt>
                <c:pt idx="1">
                  <c:v>3825757</c:v>
                </c:pt>
                <c:pt idx="2">
                  <c:v>1863564</c:v>
                </c:pt>
              </c:numCache>
            </c:numRef>
          </c:val>
        </c:ser>
        <c:ser>
          <c:idx val="1"/>
          <c:order val="1"/>
          <c:tx>
            <c:strRef>
              <c:f>'полез отп и НТП'!$D$15</c:f>
              <c:strCache>
                <c:ptCount val="1"/>
                <c:pt idx="0">
                  <c:v>Полезный отпуск электроэнергии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656664808614149E-2"/>
                  <c:y val="-7.58243636887781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585334916355848E-2"/>
                  <c:y val="-1.2590858997719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31671300992925E-2"/>
                  <c:y val="-1.2521056572105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'полез отп и НТП'!$B$16:$B$18</c:f>
              <c:strCache>
                <c:ptCount val="3"/>
                <c:pt idx="0">
                  <c:v>факт 2019г</c:v>
                </c:pt>
                <c:pt idx="1">
                  <c:v>Утверждено ДКРЕМиЗК</c:v>
                </c:pt>
                <c:pt idx="2">
                  <c:v>факт 1 п/г 2020г (прогнозные данные)</c:v>
                </c:pt>
              </c:strCache>
            </c:strRef>
          </c:cat>
          <c:val>
            <c:numRef>
              <c:f>'полез отп и НТП'!$D$16:$D$18</c:f>
              <c:numCache>
                <c:formatCode>#,##0</c:formatCode>
                <c:ptCount val="3"/>
                <c:pt idx="0">
                  <c:v>3433783</c:v>
                </c:pt>
                <c:pt idx="1">
                  <c:v>3410605</c:v>
                </c:pt>
                <c:pt idx="2">
                  <c:v>1688572</c:v>
                </c:pt>
              </c:numCache>
            </c:numRef>
          </c:val>
        </c:ser>
        <c:ser>
          <c:idx val="2"/>
          <c:order val="2"/>
          <c:tx>
            <c:strRef>
              <c:f>'полез отп и НТП'!$E$15</c:f>
              <c:strCache>
                <c:ptCount val="1"/>
                <c:pt idx="0">
                  <c:v>Нормативные потери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481989960532072E-2"/>
                  <c:y val="-1.2521056572105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471369014840275E-2"/>
                  <c:y val="-7.51263394326324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357278439704774E-2"/>
                  <c:y val="-2.0243097792212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'полез отп и НТП'!$B$16:$B$18</c:f>
              <c:strCache>
                <c:ptCount val="3"/>
                <c:pt idx="0">
                  <c:v>факт 2019г</c:v>
                </c:pt>
                <c:pt idx="1">
                  <c:v>Утверждено ДКРЕМиЗК</c:v>
                </c:pt>
                <c:pt idx="2">
                  <c:v>факт 1 п/г 2020г (прогнозные данные)</c:v>
                </c:pt>
              </c:strCache>
            </c:strRef>
          </c:cat>
          <c:val>
            <c:numRef>
              <c:f>'полез отп и НТП'!$E$16:$E$18</c:f>
              <c:numCache>
                <c:formatCode>#,##0</c:formatCode>
                <c:ptCount val="3"/>
                <c:pt idx="0">
                  <c:v>376756</c:v>
                </c:pt>
                <c:pt idx="1">
                  <c:v>413182</c:v>
                </c:pt>
                <c:pt idx="2">
                  <c:v>173820</c:v>
                </c:pt>
              </c:numCache>
            </c:numRef>
          </c:val>
        </c:ser>
        <c:ser>
          <c:idx val="3"/>
          <c:order val="3"/>
          <c:tx>
            <c:strRef>
              <c:f>'полез отп и НТП'!$F$15</c:f>
              <c:strCache>
                <c:ptCount val="1"/>
                <c:pt idx="0">
                  <c:v>Потребление на хозяйственные нужды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440503566725258E-2"/>
                  <c:y val="-7.58243636887781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326787012449783E-2"/>
                  <c:y val="-7.51263394326315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137824442836823E-2"/>
                  <c:y val="-7.3730290920340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'полез отп и НТП'!$B$16:$B$18</c:f>
              <c:strCache>
                <c:ptCount val="3"/>
                <c:pt idx="0">
                  <c:v>факт 2019г</c:v>
                </c:pt>
                <c:pt idx="1">
                  <c:v>Утверждено ДКРЕМиЗК</c:v>
                </c:pt>
                <c:pt idx="2">
                  <c:v>факт 1 п/г 2020г (прогнозные данные)</c:v>
                </c:pt>
              </c:strCache>
            </c:strRef>
          </c:cat>
          <c:val>
            <c:numRef>
              <c:f>'полез отп и НТП'!$F$16:$F$18</c:f>
              <c:numCache>
                <c:formatCode>#,##0</c:formatCode>
                <c:ptCount val="3"/>
                <c:pt idx="0">
                  <c:v>1970</c:v>
                </c:pt>
                <c:pt idx="1">
                  <c:v>1970</c:v>
                </c:pt>
                <c:pt idx="2">
                  <c:v>1172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4145536"/>
        <c:axId val="114364416"/>
        <c:axId val="0"/>
      </c:bar3DChart>
      <c:catAx>
        <c:axId val="114145536"/>
        <c:scaling>
          <c:orientation val="minMax"/>
        </c:scaling>
        <c:delete val="0"/>
        <c:axPos val="b"/>
        <c:majorTickMark val="out"/>
        <c:minorTickMark val="none"/>
        <c:tickLblPos val="nextTo"/>
        <c:crossAx val="114364416"/>
        <c:crosses val="autoZero"/>
        <c:auto val="1"/>
        <c:lblAlgn val="ctr"/>
        <c:lblOffset val="100"/>
        <c:noMultiLvlLbl val="0"/>
      </c:catAx>
      <c:valAx>
        <c:axId val="11436441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1414553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  <c:spPr>
        <a:solidFill>
          <a:schemeClr val="accent1">
            <a:lumMod val="20000"/>
            <a:lumOff val="80000"/>
          </a:schemeClr>
        </a:solid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line3DChart>
        <c:grouping val="standard"/>
        <c:varyColors val="0"/>
        <c:ser>
          <c:idx val="0"/>
          <c:order val="0"/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5.5749128919860627E-2"/>
                  <c:y val="-6.584362139917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6.9958847736625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'Лист2 (2)'!$C$17:$E$17</c:f>
              <c:strCache>
                <c:ptCount val="3"/>
                <c:pt idx="0">
                  <c:v>2019г.</c:v>
                </c:pt>
                <c:pt idx="1">
                  <c:v>Утверждено ДКРЕМиЗК на 2020г.</c:v>
                </c:pt>
                <c:pt idx="2">
                  <c:v>1 п/г 2020г.</c:v>
                </c:pt>
              </c:strCache>
            </c:strRef>
          </c:cat>
          <c:val>
            <c:numRef>
              <c:f>'Лист2 (2)'!$C$18:$E$18</c:f>
              <c:numCache>
                <c:formatCode>#,##0</c:formatCode>
                <c:ptCount val="3"/>
                <c:pt idx="0">
                  <c:v>102720</c:v>
                </c:pt>
                <c:pt idx="1">
                  <c:v>102189</c:v>
                </c:pt>
                <c:pt idx="2">
                  <c:v>13111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838976"/>
        <c:axId val="115840512"/>
        <c:axId val="112287232"/>
      </c:line3DChart>
      <c:catAx>
        <c:axId val="1158389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840512"/>
        <c:crosses val="autoZero"/>
        <c:auto val="1"/>
        <c:lblAlgn val="ctr"/>
        <c:lblOffset val="100"/>
        <c:noMultiLvlLbl val="0"/>
      </c:catAx>
      <c:valAx>
        <c:axId val="11584051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15838976"/>
        <c:crosses val="autoZero"/>
        <c:crossBetween val="between"/>
        <c:majorUnit val="40000"/>
      </c:valAx>
      <c:serAx>
        <c:axId val="112287232"/>
        <c:scaling>
          <c:orientation val="minMax"/>
        </c:scaling>
        <c:delete val="1"/>
        <c:axPos val="b"/>
        <c:majorTickMark val="out"/>
        <c:minorTickMark val="none"/>
        <c:tickLblPos val="nextTo"/>
        <c:crossAx val="115840512"/>
        <c:crosses val="autoZero"/>
      </c:ser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'полез отп и НТП (2)'!$A$12</c:f>
              <c:strCache>
                <c:ptCount val="1"/>
                <c:pt idx="0">
                  <c:v>Нормативные потери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1.7283950617283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1.7283950617283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'полез отп и НТП (2)'!$B$11:$C$11</c:f>
              <c:strCache>
                <c:ptCount val="2"/>
                <c:pt idx="0">
                  <c:v>Утверждено ДКРЕМиЗК на 2019г</c:v>
                </c:pt>
                <c:pt idx="1">
                  <c:v>Утверждено ДКРЕМиЗК на 2020г</c:v>
                </c:pt>
              </c:strCache>
            </c:strRef>
          </c:cat>
          <c:val>
            <c:numRef>
              <c:f>'полез отп и НТП (2)'!$B$12:$C$12</c:f>
              <c:numCache>
                <c:formatCode>#,##0</c:formatCode>
                <c:ptCount val="2"/>
                <c:pt idx="0">
                  <c:v>423671</c:v>
                </c:pt>
                <c:pt idx="1">
                  <c:v>413182</c:v>
                </c:pt>
              </c:numCache>
            </c:numRef>
          </c:val>
        </c:ser>
        <c:ser>
          <c:idx val="1"/>
          <c:order val="1"/>
          <c:tx>
            <c:strRef>
              <c:f>'полез отп и НТП (2)'!$A$13</c:f>
              <c:strCache>
                <c:ptCount val="1"/>
                <c:pt idx="0">
                  <c:v>Потребление на хозяйственные нужды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6454727510581962E-17"/>
                  <c:y val="-7.40740740740740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1587686924085413E-3"/>
                  <c:y val="-7.40740740740740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'полез отп и НТП (2)'!$B$11:$C$11</c:f>
              <c:strCache>
                <c:ptCount val="2"/>
                <c:pt idx="0">
                  <c:v>Утверждено ДКРЕМиЗК на 2019г</c:v>
                </c:pt>
                <c:pt idx="1">
                  <c:v>Утверждено ДКРЕМиЗК на 2020г</c:v>
                </c:pt>
              </c:strCache>
            </c:strRef>
          </c:cat>
          <c:val>
            <c:numRef>
              <c:f>'полез отп и НТП (2)'!$B$13:$C$13</c:f>
              <c:numCache>
                <c:formatCode>#,##0</c:formatCode>
                <c:ptCount val="2"/>
                <c:pt idx="0">
                  <c:v>1980</c:v>
                </c:pt>
                <c:pt idx="1">
                  <c:v>1970</c:v>
                </c:pt>
              </c:numCache>
            </c:numRef>
          </c:val>
        </c:ser>
        <c:ser>
          <c:idx val="2"/>
          <c:order val="2"/>
          <c:tx>
            <c:strRef>
              <c:f>'полез отп и НТП (2)'!$A$14</c:f>
              <c:strCache>
                <c:ptCount val="1"/>
                <c:pt idx="0">
                  <c:v>Полезный отпуск электроэнергии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93661390412349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936613904123491E-2"/>
                  <c:y val="-4.93827160493827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'полез отп и НТП (2)'!$B$11:$C$11</c:f>
              <c:strCache>
                <c:ptCount val="2"/>
                <c:pt idx="0">
                  <c:v>Утверждено ДКРЕМиЗК на 2019г</c:v>
                </c:pt>
                <c:pt idx="1">
                  <c:v>Утверждено ДКРЕМиЗК на 2020г</c:v>
                </c:pt>
              </c:strCache>
            </c:strRef>
          </c:cat>
          <c:val>
            <c:numRef>
              <c:f>'полез отп и НТП (2)'!$B$14:$C$14</c:f>
              <c:numCache>
                <c:formatCode>#,##0</c:formatCode>
                <c:ptCount val="2"/>
                <c:pt idx="0">
                  <c:v>3357122</c:v>
                </c:pt>
                <c:pt idx="1">
                  <c:v>3410605</c:v>
                </c:pt>
              </c:numCache>
            </c:numRef>
          </c:val>
        </c:ser>
        <c:ser>
          <c:idx val="3"/>
          <c:order val="3"/>
          <c:tx>
            <c:strRef>
              <c:f>'полез отп и НТП (2)'!$A$15</c:f>
              <c:strCache>
                <c:ptCount val="1"/>
                <c:pt idx="0">
                  <c:v>Отпуск в сеть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936613904123491E-2"/>
                  <c:y val="-7.40740740740740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635074769634165E-2"/>
                  <c:y val="-1.4814814814814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'полез отп и НТП (2)'!$B$11:$C$11</c:f>
              <c:strCache>
                <c:ptCount val="2"/>
                <c:pt idx="0">
                  <c:v>Утверждено ДКРЕМиЗК на 2019г</c:v>
                </c:pt>
                <c:pt idx="1">
                  <c:v>Утверждено ДКРЕМиЗК на 2020г</c:v>
                </c:pt>
              </c:strCache>
            </c:strRef>
          </c:cat>
          <c:val>
            <c:numRef>
              <c:f>'полез отп и НТП (2)'!$B$15:$C$15</c:f>
              <c:numCache>
                <c:formatCode>#,##0</c:formatCode>
                <c:ptCount val="2"/>
                <c:pt idx="0">
                  <c:v>3782773</c:v>
                </c:pt>
                <c:pt idx="1">
                  <c:v>3825757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6469760"/>
        <c:axId val="116471296"/>
        <c:axId val="0"/>
      </c:bar3DChart>
      <c:catAx>
        <c:axId val="116469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6471296"/>
        <c:crosses val="autoZero"/>
        <c:auto val="1"/>
        <c:lblAlgn val="ctr"/>
        <c:lblOffset val="100"/>
        <c:noMultiLvlLbl val="0"/>
      </c:catAx>
      <c:valAx>
        <c:axId val="11647129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16469760"/>
        <c:crosses val="autoZero"/>
        <c:crossBetween val="between"/>
        <c:majorUnit val="1000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3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98952"/>
          </a:xfrm>
          <a:prstGeom prst="rect">
            <a:avLst/>
          </a:prstGeom>
        </p:spPr>
        <p:txBody>
          <a:bodyPr vert="horz" lIns="91407" tIns="45705" rIns="91407" bIns="4570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6" y="3"/>
            <a:ext cx="2971800" cy="498952"/>
          </a:xfrm>
          <a:prstGeom prst="rect">
            <a:avLst/>
          </a:prstGeom>
        </p:spPr>
        <p:txBody>
          <a:bodyPr vert="horz" lIns="91407" tIns="45705" rIns="91407" bIns="45705" rtlCol="0"/>
          <a:lstStyle>
            <a:lvl1pPr algn="r">
              <a:defRPr sz="1200"/>
            </a:lvl1pPr>
          </a:lstStyle>
          <a:p>
            <a:fld id="{317CC397-1409-4BAD-8551-D2D02BBD3523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87925" cy="3741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7" tIns="45705" rIns="91407" bIns="4570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40037"/>
            <a:ext cx="5486400" cy="4490562"/>
          </a:xfrm>
          <a:prstGeom prst="rect">
            <a:avLst/>
          </a:prstGeom>
        </p:spPr>
        <p:txBody>
          <a:bodyPr vert="horz" lIns="91407" tIns="45705" rIns="91407" bIns="4570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345"/>
            <a:ext cx="2971800" cy="498952"/>
          </a:xfrm>
          <a:prstGeom prst="rect">
            <a:avLst/>
          </a:prstGeom>
        </p:spPr>
        <p:txBody>
          <a:bodyPr vert="horz" lIns="91407" tIns="45705" rIns="91407" bIns="4570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6" y="9478345"/>
            <a:ext cx="2971800" cy="498952"/>
          </a:xfrm>
          <a:prstGeom prst="rect">
            <a:avLst/>
          </a:prstGeom>
        </p:spPr>
        <p:txBody>
          <a:bodyPr vert="horz" lIns="91407" tIns="45705" rIns="91407" bIns="45705" rtlCol="0" anchor="b"/>
          <a:lstStyle>
            <a:lvl1pPr algn="r">
              <a:defRPr sz="1200"/>
            </a:lvl1pPr>
          </a:lstStyle>
          <a:p>
            <a:fld id="{D5B7516E-F69B-4E8C-88B6-18AC4B386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393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F5336C-609F-4D36-A46F-73A286EE772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301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DB36B-2A1B-43B5-9853-7F289DD4678D}" type="datetime1">
              <a:rPr lang="ru-RU" smtClean="0">
                <a:solidFill>
                  <a:srgbClr val="438086"/>
                </a:solidFill>
              </a:rPr>
              <a:t>17.07.2020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38A928D-8747-492E-9073-CB7D59B4D5B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83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D80EA-AFF3-4BE1-ADB6-4FB536F8DAFD}" type="datetime1">
              <a:rPr lang="ru-RU" smtClean="0">
                <a:solidFill>
                  <a:srgbClr val="438086"/>
                </a:solidFill>
              </a:rPr>
              <a:t>17.07.2020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CAC4D-DF25-40CA-AAEA-175B7281B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01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9F608-9606-4A6B-8A16-18A0764DD9C6}" type="datetime1">
              <a:rPr lang="ru-RU" smtClean="0">
                <a:solidFill>
                  <a:srgbClr val="438086"/>
                </a:solidFill>
              </a:rPr>
              <a:t>17.07.2020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4A27B-3971-4E32-8CF8-ED77DC237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53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9946-4590-4009-8FF5-B1EBDA8FC514}" type="datetime1">
              <a:rPr lang="ru-RU" smtClean="0">
                <a:solidFill>
                  <a:srgbClr val="B4DCFA"/>
                </a:solidFill>
              </a:rPr>
              <a:t>17.07.2020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270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73ED-5F27-4842-AF45-6ADF46424C29}" type="datetime1">
              <a:rPr lang="ru-RU" smtClean="0">
                <a:solidFill>
                  <a:srgbClr val="B4DCFA"/>
                </a:solidFill>
              </a:rPr>
              <a:t>17.07.2020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808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968B-3E35-42BF-8A25-60AD4F7F4D22}" type="datetime1">
              <a:rPr lang="ru-RU" smtClean="0">
                <a:solidFill>
                  <a:srgbClr val="B4DCFA"/>
                </a:solidFill>
              </a:rPr>
              <a:t>17.07.2020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735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9E3D-D153-408A-BFA1-F9839ED0955B}" type="datetime1">
              <a:rPr lang="ru-RU" smtClean="0">
                <a:solidFill>
                  <a:srgbClr val="B4DCFA"/>
                </a:solidFill>
              </a:rPr>
              <a:t>17.07.2020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36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A884-5250-4049-8F3B-7A8821A3BB1B}" type="datetime1">
              <a:rPr lang="ru-RU" smtClean="0">
                <a:solidFill>
                  <a:srgbClr val="B4DCFA"/>
                </a:solidFill>
              </a:rPr>
              <a:t>17.07.2020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773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2ACA-4746-4AC6-87A6-8806B2CDEF5C}" type="datetime1">
              <a:rPr lang="ru-RU" smtClean="0">
                <a:solidFill>
                  <a:srgbClr val="B4DCFA"/>
                </a:solidFill>
              </a:rPr>
              <a:t>17.07.2020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57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DCD3-9067-482D-B1D5-58A965A4156D}" type="datetime1">
              <a:rPr lang="ru-RU" smtClean="0">
                <a:solidFill>
                  <a:srgbClr val="B4DCFA"/>
                </a:solidFill>
              </a:rPr>
              <a:t>17.07.2020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404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4A1F-24AE-4049-8063-18F4658ADA1D}" type="datetime1">
              <a:rPr lang="ru-RU" smtClean="0">
                <a:solidFill>
                  <a:srgbClr val="B4DCFA"/>
                </a:solidFill>
              </a:rPr>
              <a:t>17.07.2020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5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6709E-20E4-4AF2-834F-E47B890FA459}" type="datetime1">
              <a:rPr lang="ru-RU" smtClean="0">
                <a:solidFill>
                  <a:srgbClr val="438086"/>
                </a:solidFill>
              </a:rPr>
              <a:t>17.07.2020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39806-CEEA-42A6-AE3E-CCCCB1229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28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B28C-5420-4C0F-B463-1BD3FCF50122}" type="datetime1">
              <a:rPr lang="ru-RU" smtClean="0">
                <a:solidFill>
                  <a:srgbClr val="B4DCFA"/>
                </a:solidFill>
              </a:rPr>
              <a:t>17.07.2020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F40A-2AF8-4A80-AAB2-874633A33875}" type="datetime1">
              <a:rPr lang="ru-RU" smtClean="0">
                <a:solidFill>
                  <a:srgbClr val="B4DCFA"/>
                </a:solidFill>
              </a:rPr>
              <a:t>17.07.2020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82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7129-B7CC-4259-B46E-EFBC38CB7E23}" type="datetime1">
              <a:rPr lang="ru-RU" smtClean="0">
                <a:solidFill>
                  <a:srgbClr val="B4DCFA"/>
                </a:solidFill>
              </a:rPr>
              <a:t>17.07.2020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863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4E-8901-4677-BDF3-9A9417F54C65}" type="datetime1">
              <a:rPr lang="ru-RU" smtClean="0">
                <a:solidFill>
                  <a:srgbClr val="B4DCFA"/>
                </a:solidFill>
              </a:rPr>
              <a:t>17.07.2020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242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FE33-24BA-4938-AF39-9FABCA81E7D6}" type="datetime1">
              <a:rPr lang="ru-RU" smtClean="0">
                <a:solidFill>
                  <a:srgbClr val="B4DCFA"/>
                </a:solidFill>
              </a:rPr>
              <a:t>17.07.2020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289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3F03-0D3C-4B1F-AF00-81B9180A8D82}" type="datetime1">
              <a:rPr lang="ru-RU" smtClean="0">
                <a:solidFill>
                  <a:srgbClr val="B4DCFA"/>
                </a:solidFill>
              </a:rPr>
              <a:t>17.07.2020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284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900B-8E48-46B0-9041-0222C6F1D911}" type="datetime1">
              <a:rPr lang="ru-RU" smtClean="0">
                <a:solidFill>
                  <a:srgbClr val="B4DCFA"/>
                </a:solidFill>
              </a:rPr>
              <a:t>17.07.2020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949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C909-C48D-44ED-BD55-DBF880337F81}" type="datetime1">
              <a:rPr lang="ru-RU" smtClean="0">
                <a:solidFill>
                  <a:srgbClr val="B4DCFA"/>
                </a:solidFill>
              </a:rPr>
              <a:t>17.07.2020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013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589E-0576-43E1-94DA-38F26C7C3A12}" type="datetime1">
              <a:rPr lang="ru-RU" smtClean="0">
                <a:solidFill>
                  <a:srgbClr val="B4DCFA"/>
                </a:solidFill>
              </a:rPr>
              <a:t>17.07.2020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834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FB14-7F4E-403C-9639-375148C5D647}" type="datetime1">
              <a:rPr lang="ru-RU" smtClean="0">
                <a:solidFill>
                  <a:srgbClr val="B4DCFA"/>
                </a:solidFill>
              </a:rPr>
              <a:t>17.07.2020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22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6FEED-3694-477A-86C3-7BC88AB2A202}" type="datetime1">
              <a:rPr lang="ru-RU" smtClean="0">
                <a:solidFill>
                  <a:srgbClr val="438086"/>
                </a:solidFill>
              </a:rPr>
              <a:t>17.07.2020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03F82-0271-42FE-A48B-A85C2855F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32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0357-81C4-478F-897D-B6C9111B5647}" type="datetime1">
              <a:rPr lang="ru-RU" smtClean="0">
                <a:solidFill>
                  <a:srgbClr val="B4DCFA"/>
                </a:solidFill>
              </a:rPr>
              <a:t>17.07.2020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581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487C-1CF7-48B3-B1D4-58CC33ADA830}" type="datetime1">
              <a:rPr lang="ru-RU" smtClean="0">
                <a:solidFill>
                  <a:srgbClr val="B4DCFA"/>
                </a:solidFill>
              </a:rPr>
              <a:t>17.07.2020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756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7D35-22CE-4237-96CC-17EA81B9B080}" type="datetime1">
              <a:rPr lang="ru-RU" smtClean="0">
                <a:solidFill>
                  <a:srgbClr val="B4DCFA"/>
                </a:solidFill>
              </a:rPr>
              <a:t>17.07.2020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464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ADC-9A32-40CD-AD79-74CB985EF548}" type="datetime1">
              <a:rPr lang="ru-RU" smtClean="0">
                <a:solidFill>
                  <a:srgbClr val="B4DCFA"/>
                </a:solidFill>
              </a:rPr>
              <a:t>17.07.2020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9654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EA75-9A6F-453A-9C87-8CAA6AD8CDD4}" type="datetime1">
              <a:rPr lang="ru-RU" smtClean="0">
                <a:solidFill>
                  <a:srgbClr val="B4DCFA"/>
                </a:solidFill>
              </a:rPr>
              <a:t>17.07.2020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5171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597E5-6CE4-47C9-8420-617EE5324855}" type="datetime1">
              <a:rPr lang="ru-RU" smtClean="0">
                <a:solidFill>
                  <a:srgbClr val="B4DCFA"/>
                </a:solidFill>
              </a:rPr>
              <a:t>17.07.2020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4745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1A8D-D6D3-492D-9C98-2ACCBF6C2202}" type="datetime1">
              <a:rPr lang="ru-RU" smtClean="0">
                <a:solidFill>
                  <a:srgbClr val="B4DCFA"/>
                </a:solidFill>
              </a:rPr>
              <a:t>17.07.2020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6219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1583-A530-480F-A311-03C73B75AA92}" type="datetime1">
              <a:rPr lang="ru-RU" smtClean="0">
                <a:solidFill>
                  <a:srgbClr val="B4DCFA"/>
                </a:solidFill>
              </a:rPr>
              <a:t>17.07.2020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2705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869E-A7DD-41C7-9D60-EA0AEAF07D5B}" type="datetime1">
              <a:rPr lang="ru-RU" smtClean="0">
                <a:solidFill>
                  <a:srgbClr val="B4DCFA"/>
                </a:solidFill>
              </a:rPr>
              <a:t>17.07.2020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0682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DCA2-EE6A-48ED-9DD3-FF7212DAA2A5}" type="datetime1">
              <a:rPr lang="ru-RU" smtClean="0">
                <a:solidFill>
                  <a:srgbClr val="B4DCFA"/>
                </a:solidFill>
              </a:rPr>
              <a:t>17.07.2020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105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AAC8D-7C49-4FF1-9265-1DDD898CD24E}" type="datetime1">
              <a:rPr lang="ru-RU" smtClean="0">
                <a:solidFill>
                  <a:srgbClr val="438086"/>
                </a:solidFill>
              </a:rPr>
              <a:t>17.07.2020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EE3E0-B3DE-4BD3-BC45-F11772E18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1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0EA8-E51C-4667-B57E-7DDBCD39DB66}" type="datetime1">
              <a:rPr lang="ru-RU" smtClean="0">
                <a:solidFill>
                  <a:srgbClr val="B4DCFA"/>
                </a:solidFill>
              </a:rPr>
              <a:t>17.07.2020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115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3255-965C-4DC4-8743-C4C6A6716ADE}" type="datetime1">
              <a:rPr lang="ru-RU" smtClean="0">
                <a:solidFill>
                  <a:srgbClr val="B4DCFA"/>
                </a:solidFill>
              </a:rPr>
              <a:t>17.07.2020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752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C8E3-B22D-4833-B07F-B59D7D2A4EA2}" type="datetime1">
              <a:rPr lang="ru-RU" smtClean="0">
                <a:solidFill>
                  <a:srgbClr val="B4DCFA"/>
                </a:solidFill>
              </a:rPr>
              <a:t>17.07.2020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4381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23D0-AFA6-4659-A329-2D9A7B61F777}" type="datetime1">
              <a:rPr lang="ru-RU" smtClean="0">
                <a:solidFill>
                  <a:srgbClr val="B4DCFA"/>
                </a:solidFill>
              </a:rPr>
              <a:t>17.07.2020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5180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CBA7-7591-470E-A2F6-F8E4FA744D3D}" type="datetime1">
              <a:rPr lang="ru-RU" smtClean="0">
                <a:solidFill>
                  <a:srgbClr val="B4DCFA"/>
                </a:solidFill>
              </a:rPr>
              <a:t>17.07.2020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29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10A52D5-033A-460F-A5DF-046CE45E21C5}" type="datetime1">
              <a:rPr lang="ru-RU" smtClean="0">
                <a:solidFill>
                  <a:srgbClr val="438086"/>
                </a:solidFill>
              </a:rPr>
              <a:t>17.07.2020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8A578E3-9B98-45E9-86A1-164243DC7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8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6A9AF-5E15-4509-B492-C30704FA0BCE}" type="datetime1">
              <a:rPr lang="ru-RU" smtClean="0">
                <a:solidFill>
                  <a:srgbClr val="438086"/>
                </a:solidFill>
              </a:rPr>
              <a:t>17.07.2020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E2534-20F7-4306-B7FE-14BA2D3E1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27BA6-6762-45A6-BDA5-1395AC59D655}" type="datetime1">
              <a:rPr lang="ru-RU" smtClean="0">
                <a:solidFill>
                  <a:srgbClr val="438086"/>
                </a:solidFill>
              </a:rPr>
              <a:t>17.07.2020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E63EA-B8B1-40BB-BFB5-AE9598164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97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62964-B610-4E1F-9C32-EFEC3BECA612}" type="datetime1">
              <a:rPr lang="ru-RU" smtClean="0">
                <a:solidFill>
                  <a:srgbClr val="438086"/>
                </a:solidFill>
              </a:rPr>
              <a:t>17.07.2020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36C30-1553-487C-BE73-2D4E19188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09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0E0FB-D215-4456-8AA6-5A8121CF0AA5}" type="datetime1">
              <a:rPr lang="ru-RU" smtClean="0">
                <a:solidFill>
                  <a:srgbClr val="438086"/>
                </a:solidFill>
              </a:rPr>
              <a:t>17.07.2020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9843E-F922-47E7-9C5A-64F371C8A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53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11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11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486CD978-A83C-4B67-8F65-BBB78F65BDB5}" type="datetime1">
              <a:rPr lang="ru-RU" smtClean="0">
                <a:solidFill>
                  <a:srgbClr val="438086"/>
                </a:solidFill>
              </a:rPr>
              <a:t>17.07.2020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1AC6339-95AD-423E-A4C9-4673F9159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62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AEB099-6D1B-4E53-980E-0A01EE5AA9CF}" type="slidenum">
              <a:rPr lang="ru-RU" smtClean="0">
                <a:latin typeface="Georg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Georgia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2F5897"/>
              </a:solidFill>
              <a:latin typeface="Georgia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9D9C45-FBF5-4606-8983-29B10196E8D2}" type="datetime1">
              <a:rPr lang="ru-RU" smtClean="0">
                <a:solidFill>
                  <a:srgbClr val="2F5897"/>
                </a:solidFill>
                <a:latin typeface="Georgia" pitchFamily="18" charset="0"/>
              </a:rPr>
              <a:t>17.07.2020</a:t>
            </a:fld>
            <a:endParaRPr lang="ru-RU" dirty="0">
              <a:solidFill>
                <a:srgbClr val="2F5897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72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AEB099-6D1B-4E53-980E-0A01EE5AA9CF}" type="slidenum">
              <a:rPr lang="ru-RU" smtClean="0">
                <a:latin typeface="Georg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Georgia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2F5897"/>
              </a:solidFill>
              <a:latin typeface="Georgia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B7BFEB-E77D-47A7-AA6D-26B9A18D1950}" type="datetime1">
              <a:rPr lang="ru-RU" smtClean="0">
                <a:solidFill>
                  <a:srgbClr val="2F5897"/>
                </a:solidFill>
                <a:latin typeface="Georgia" pitchFamily="18" charset="0"/>
              </a:rPr>
              <a:t>17.07.2020</a:t>
            </a:fld>
            <a:endParaRPr lang="ru-RU" dirty="0">
              <a:solidFill>
                <a:srgbClr val="2F5897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88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AEB099-6D1B-4E53-980E-0A01EE5AA9CF}" type="slidenum">
              <a:rPr lang="ru-RU" smtClean="0">
                <a:latin typeface="Georg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Georgia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2F5897"/>
              </a:solidFill>
              <a:latin typeface="Georgia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EE0FE4-F362-4488-B600-9E4DA37A1645}" type="datetime1">
              <a:rPr lang="ru-RU" smtClean="0">
                <a:solidFill>
                  <a:srgbClr val="2F5897"/>
                </a:solidFill>
                <a:latin typeface="Georgia" pitchFamily="18" charset="0"/>
              </a:rPr>
              <a:t>17.07.2020</a:t>
            </a:fld>
            <a:endParaRPr lang="ru-RU" dirty="0">
              <a:solidFill>
                <a:srgbClr val="2F5897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38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1400"/>
            <a:ext cx="3131840" cy="5197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6846" y="4293096"/>
            <a:ext cx="5765388" cy="114300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«Астана – Региональная Электросетевая Компания»</a:t>
            </a:r>
            <a:endParaRPr lang="ru-RU" sz="1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987824" y="1988840"/>
            <a:ext cx="6405464" cy="1431026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FFFFCC"/>
                </a:solidFill>
                <a:latin typeface="Arial" charset="0"/>
                <a:cs typeface="Arial" charset="0"/>
              </a:rPr>
              <a:t>Отчет перед потребителями</a:t>
            </a:r>
            <a:br>
              <a:rPr lang="ru-RU" sz="2800" b="1" dirty="0" smtClean="0">
                <a:solidFill>
                  <a:srgbClr val="FFFFCC"/>
                </a:solidFill>
                <a:latin typeface="Arial" charset="0"/>
                <a:cs typeface="Arial" charset="0"/>
              </a:rPr>
            </a:br>
            <a:r>
              <a:rPr lang="ru-RU" sz="2800" b="1" dirty="0" smtClean="0">
                <a:solidFill>
                  <a:srgbClr val="FFFFCC"/>
                </a:solidFill>
                <a:latin typeface="Arial" charset="0"/>
                <a:cs typeface="Arial" charset="0"/>
              </a:rPr>
              <a:t>о деятельности </a:t>
            </a:r>
            <a:br>
              <a:rPr lang="ru-RU" sz="2800" b="1" dirty="0" smtClean="0">
                <a:solidFill>
                  <a:srgbClr val="FFFFCC"/>
                </a:solidFill>
                <a:latin typeface="Arial" charset="0"/>
                <a:cs typeface="Arial" charset="0"/>
              </a:rPr>
            </a:br>
            <a:r>
              <a:rPr lang="ru-RU" sz="2800" b="1" dirty="0" smtClean="0">
                <a:solidFill>
                  <a:srgbClr val="FFFFCC"/>
                </a:solidFill>
                <a:latin typeface="Arial" charset="0"/>
                <a:cs typeface="Arial" charset="0"/>
              </a:rPr>
              <a:t>за 1 полугодие 2020 года</a:t>
            </a:r>
            <a:endParaRPr lang="ru-RU" sz="2800" b="1" dirty="0" smtClean="0">
              <a:solidFill>
                <a:srgbClr val="FFFFCC"/>
              </a:solidFill>
            </a:endParaRPr>
          </a:p>
        </p:txBody>
      </p:sp>
      <p:pic>
        <p:nvPicPr>
          <p:cNvPr id="6" name="Picture 1" descr="D:\Обмен\logo_astana-rek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5718154"/>
            <a:ext cx="2928958" cy="775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057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571472" y="188640"/>
            <a:ext cx="7572428" cy="911024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prstClr val="white"/>
              </a:solidFill>
            </a:endParaRPr>
          </a:p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Раздел 5. 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Проектно-строительные работы, 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</a:t>
            </a:r>
          </a:p>
          <a:p>
            <a:pPr algn="ctr"/>
            <a:endParaRPr lang="ru-RU" sz="20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94096"/>
            <a:ext cx="178593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8247740"/>
              </p:ext>
            </p:extLst>
          </p:nvPr>
        </p:nvGraphicFramePr>
        <p:xfrm>
          <a:off x="214473" y="1549943"/>
          <a:ext cx="8140164" cy="25227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5745"/>
                <a:gridCol w="2490309"/>
                <a:gridCol w="665753"/>
                <a:gridCol w="735113"/>
                <a:gridCol w="735113"/>
                <a:gridCol w="735113"/>
                <a:gridCol w="735113"/>
                <a:gridCol w="1497905"/>
              </a:tblGrid>
              <a:tr h="264155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мероприятий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  <a:p>
                      <a:pPr algn="ctr"/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16906"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3518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5.1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Проектно-строительные работы, строительство и реконструкция, в том числе:</a:t>
                      </a:r>
                    </a:p>
                    <a:p>
                      <a:pPr algn="l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Закуп трансформаторов на ПС «Новая» и ПС «Левобережная»</a:t>
                      </a:r>
                    </a:p>
                    <a:p>
                      <a:pPr algn="l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717 320</a:t>
                      </a:r>
                    </a:p>
                    <a:p>
                      <a:pPr algn="ct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1 038 000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037 600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Данная позиция подлежит корректировке</a:t>
                      </a:r>
                    </a:p>
                    <a:p>
                      <a:pPr algn="ct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Поставка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выполнена на ПС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</a:tr>
              <a:tr h="452016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1 755  320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037 600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586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571472" y="188640"/>
            <a:ext cx="7572428" cy="648072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prstClr val="white"/>
              </a:solidFill>
            </a:endParaRPr>
          </a:p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Исполнение капитальных ремонтов</a:t>
            </a: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398" y="4869160"/>
            <a:ext cx="774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Капитальный ремонт выполняется собственными силами предприятия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385433"/>
              </p:ext>
            </p:extLst>
          </p:nvPr>
        </p:nvGraphicFramePr>
        <p:xfrm>
          <a:off x="428888" y="1052737"/>
          <a:ext cx="7857597" cy="295232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08470"/>
                <a:gridCol w="2330990"/>
                <a:gridCol w="881338"/>
                <a:gridCol w="927686"/>
                <a:gridCol w="927686"/>
                <a:gridCol w="787979"/>
                <a:gridCol w="1693448"/>
              </a:tblGrid>
              <a:tr h="14559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мероприятий</a:t>
                      </a: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Ед. изм. км/шт. </a:t>
                      </a: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 </a:t>
                      </a: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% </a:t>
                      </a:r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соотношении</a:t>
                      </a: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Срок исполнения</a:t>
                      </a: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4053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РП, ТП, КТП-10/0,4 кВ</a:t>
                      </a:r>
                      <a:endParaRPr lang="ru-RU" sz="14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4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sz="14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44,6%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апрель-сентябрь</a:t>
                      </a:r>
                      <a:endParaRPr lang="ru-RU" sz="14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779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4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ВЛ-10 кВ</a:t>
                      </a:r>
                      <a:endParaRPr lang="ru-RU" sz="14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lang="ru-RU" sz="14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29,729</a:t>
                      </a:r>
                      <a:endParaRPr lang="ru-RU" sz="14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7,839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26,3%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май-август</a:t>
                      </a:r>
                      <a:endParaRPr lang="ru-RU" sz="14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779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14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ВЛ-0,4 </a:t>
                      </a:r>
                      <a:r>
                        <a:rPr lang="ru-RU" sz="1400" u="none" strike="noStrike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14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lang="ru-RU" sz="14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22,823</a:t>
                      </a:r>
                      <a:endParaRPr lang="ru-RU" sz="14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11,8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51,7%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апрель-сентябрь</a:t>
                      </a:r>
                      <a:endParaRPr lang="ru-RU" sz="14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924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7620000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Информация об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основных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финансово-экономических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показателях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деятельности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АО «Астана-РЭК»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 1 полугодие 2020 года.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664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08" y="836712"/>
            <a:ext cx="8352928" cy="5832648"/>
          </a:xfrm>
        </p:spPr>
        <p:txBody>
          <a:bodyPr>
            <a:norm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lv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2015 году Приказом Департамента Комитета по регулированию естественных монополий и защите конкуренции Министерства национальной экономики Республики Казахстан по городу Астана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№182-ОД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ноября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года был утвержден предельный уровень тарифа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2016-2020гг: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11480" lvl="1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2018 год в размере 3,08 тенге за 1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кВтч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без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учета НДС.</a:t>
            </a:r>
          </a:p>
          <a:p>
            <a:pPr marL="411480" lvl="1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на 2019 год в размере 3,10 тенге за 1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кВтч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без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учета НДС.</a:t>
            </a:r>
          </a:p>
          <a:p>
            <a:pPr marL="411480" lvl="1" indent="0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на 2020 год в размере 3,11 тенге за 1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кВтч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без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учета НДС.</a:t>
            </a:r>
          </a:p>
          <a:p>
            <a:pPr marL="11430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01.01.20 года по 31.12.20 года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размере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3,11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тенге за 1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кВтч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без учета НДС (приказ №182-ОД от 24 ноября 2015 года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ДКРЭМиЗК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01.02.20 года по 31.07.20 года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приказом №2-ОД от 17 января 2019 года Департамента Комитета по регулированию естественных монополий Министерства национальной экономики Республики Казахстан по городу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Нур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-Султан утвержден временный компенсирующий тариф -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2,83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тенге за 1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кВтч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без учета НДС.</a:t>
            </a:r>
          </a:p>
          <a:p>
            <a:pPr marL="11430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224597"/>
            <a:ext cx="8424936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000" b="1" cap="all" spc="-100">
                <a:solidFill>
                  <a:srgbClr val="438086">
                    <a:lumMod val="50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Тарифы на передачу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электрической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энергии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2018-2020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гг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59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01299"/>
            <a:ext cx="8712968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000" b="1" cap="all" spc="-100">
                <a:solidFill>
                  <a:srgbClr val="438086">
                    <a:lumMod val="50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озврат потребителям  суммы через компенсирующий тариф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980" y="980728"/>
            <a:ext cx="5243252" cy="5414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62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0529" y="102634"/>
            <a:ext cx="523790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Финансовые результаты АО «Астана-РЭК»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9" name="TextBox 1"/>
          <p:cNvSpPr txBox="1"/>
          <p:nvPr/>
        </p:nvSpPr>
        <p:spPr>
          <a:xfrm>
            <a:off x="7092280" y="622202"/>
            <a:ext cx="1270694" cy="36910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млн. тенге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3258967"/>
              </p:ext>
            </p:extLst>
          </p:nvPr>
        </p:nvGraphicFramePr>
        <p:xfrm>
          <a:off x="467544" y="502744"/>
          <a:ext cx="7848872" cy="609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409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7620000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Информация об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объемах предоставленных регулируемых услуг за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 полугодие 2020г.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44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01676" y="116632"/>
            <a:ext cx="7848872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ctr">
              <a:defRPr sz="2000" b="1" cap="all" spc="-100">
                <a:solidFill>
                  <a:srgbClr val="438086">
                    <a:lumMod val="50000"/>
                  </a:srgbClr>
                </a:solidFill>
                <a:latin typeface="Arial" pitchFamily="34" charset="0"/>
              </a:defRPr>
            </a:lvl1pPr>
          </a:lstStyle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Динамика </a:t>
            </a:r>
          </a:p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производственной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17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589310"/>
              </p:ext>
            </p:extLst>
          </p:nvPr>
        </p:nvGraphicFramePr>
        <p:xfrm>
          <a:off x="467544" y="6165304"/>
          <a:ext cx="7488832" cy="435392"/>
        </p:xfrm>
        <a:graphic>
          <a:graphicData uri="http://schemas.openxmlformats.org/drawingml/2006/table">
            <a:tbl>
              <a:tblPr/>
              <a:tblGrid>
                <a:gridCol w="2304256"/>
                <a:gridCol w="1656184"/>
                <a:gridCol w="1728192"/>
                <a:gridCol w="1800200"/>
              </a:tblGrid>
              <a:tr h="4336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Нормативные потери в % от отпуска в сеть</a:t>
                      </a:r>
                    </a:p>
                  </a:txBody>
                  <a:tcPr marL="8672" marR="8672" marT="8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9,88%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72" marR="8672" marT="8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10,80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8672" marR="8672" marT="8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9,33%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72" marR="8672" marT="8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7308304" y="639964"/>
            <a:ext cx="1270694" cy="36910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ыс.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кВтч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3179341"/>
              </p:ext>
            </p:extLst>
          </p:nvPr>
        </p:nvGraphicFramePr>
        <p:xfrm>
          <a:off x="251520" y="824518"/>
          <a:ext cx="8020943" cy="5071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620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12358"/>
            <a:ext cx="7776864" cy="490066"/>
          </a:xfrm>
          <a:noFill/>
        </p:spPr>
        <p:txBody>
          <a:bodyPr wrap="square" rtlCol="0"/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Информация об объемах предоставленных регулируемых услуг </a:t>
            </a:r>
            <a:b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 1 полугодие 2020г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950467"/>
              </p:ext>
            </p:extLst>
          </p:nvPr>
        </p:nvGraphicFramePr>
        <p:xfrm>
          <a:off x="251520" y="620688"/>
          <a:ext cx="8136904" cy="6111396"/>
        </p:xfrm>
        <a:graphic>
          <a:graphicData uri="http://schemas.openxmlformats.org/drawingml/2006/table">
            <a:tbl>
              <a:tblPr/>
              <a:tblGrid>
                <a:gridCol w="522553"/>
                <a:gridCol w="3583224"/>
                <a:gridCol w="2090214"/>
                <a:gridCol w="1940913"/>
              </a:tblGrid>
              <a:tr h="62641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EDFBD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7596" marR="7596" marT="75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489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EDFBD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потребителей</a:t>
                      </a:r>
                    </a:p>
                  </a:txBody>
                  <a:tcPr marL="7596" marR="7596" marT="75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48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EDFBD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</a:t>
                      </a:r>
                      <a:r>
                        <a:rPr lang="ru-RU" sz="1200" b="0" i="0" u="none" strike="noStrike" dirty="0">
                          <a:solidFill>
                            <a:srgbClr val="EDFBD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тарифной смете на </a:t>
                      </a:r>
                      <a:r>
                        <a:rPr lang="ru-RU" sz="1200" b="0" i="0" u="none" strike="noStrike" dirty="0" smtClean="0">
                          <a:solidFill>
                            <a:srgbClr val="EDFBD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200" b="0" i="0" u="none" strike="noStrike" dirty="0">
                          <a:solidFill>
                            <a:srgbClr val="EDFBD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596" marR="7596" marT="75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48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EDFBD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</a:t>
                      </a:r>
                      <a:r>
                        <a:rPr lang="ru-RU" sz="1200" b="0" i="0" u="none" strike="noStrike" dirty="0" smtClean="0">
                          <a:solidFill>
                            <a:srgbClr val="EDFBD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п/г 2020 год (прогнозные данные)</a:t>
                      </a:r>
                      <a:endParaRPr lang="ru-RU" sz="1200" b="0" i="0" u="none" strike="noStrike" dirty="0">
                        <a:solidFill>
                          <a:srgbClr val="EDFBD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6" marR="7596" marT="75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489F"/>
                    </a:solidFill>
                  </a:tcPr>
                </a:tc>
              </a:tr>
              <a:tr h="420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EDFBD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натуральном выражении  тыс.кВтч</a:t>
                      </a:r>
                    </a:p>
                  </a:txBody>
                  <a:tcPr marL="7596" marR="7596" marT="75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48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EDFBD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натуральном выражении  </a:t>
                      </a:r>
                      <a:r>
                        <a:rPr lang="ru-RU" sz="1200" b="0" i="0" u="none" strike="noStrike" dirty="0" err="1">
                          <a:solidFill>
                            <a:srgbClr val="EDFBD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тыс.кВтч</a:t>
                      </a:r>
                      <a:endParaRPr lang="ru-RU" sz="1200" b="0" i="0" u="none" strike="noStrike" dirty="0">
                        <a:solidFill>
                          <a:srgbClr val="EDFBD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6" marR="7596" marT="75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489F"/>
                    </a:solidFill>
                  </a:tcPr>
                </a:tc>
              </a:tr>
              <a:tr h="21370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596" marR="7596" marT="75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ТОО "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Астанаэнергосбыт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36000" marR="360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1 998 042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934 263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21370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596" marR="7596" marT="75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Сторонние организации</a:t>
                      </a:r>
                    </a:p>
                  </a:txBody>
                  <a:tcPr marL="36000" marR="360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1 412 563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754 309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658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</a:p>
                  </a:txBody>
                  <a:tcPr marL="7596" marR="7596" marT="75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АО "АРЭК"</a:t>
                      </a:r>
                    </a:p>
                  </a:txBody>
                  <a:tcPr marL="36000" marR="360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21 893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11 254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2137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</a:p>
                  </a:txBody>
                  <a:tcPr marL="7596" marR="7596" marT="75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ТОО "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АРЭК-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Энергосбыт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36000" marR="360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123 940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74 485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2137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</a:t>
                      </a:r>
                    </a:p>
                  </a:txBody>
                  <a:tcPr marL="7596" marR="7596" marT="75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ТОО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Темиржолэнерго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36000" marR="360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25 694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20 547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2137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</a:t>
                      </a:r>
                    </a:p>
                  </a:txBody>
                  <a:tcPr marL="7596" marR="7596" marT="75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АО "Астана-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теплотранзит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36000" marR="360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39 658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24 066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2137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</a:t>
                      </a:r>
                    </a:p>
                  </a:txBody>
                  <a:tcPr marL="7596" marR="7596" marT="75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ГКП "Астана Су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Арнасы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36000" marR="360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84 524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41 807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2137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</a:t>
                      </a:r>
                    </a:p>
                  </a:txBody>
                  <a:tcPr marL="7596" marR="7596" marT="75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ТОО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Астанинская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Энергосбытовая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Компания"</a:t>
                      </a:r>
                    </a:p>
                  </a:txBody>
                  <a:tcPr marL="36000" marR="360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536 411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2137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</a:t>
                      </a:r>
                    </a:p>
                  </a:txBody>
                  <a:tcPr marL="7596" marR="7596" marT="75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ТОО "Компания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Астанаэнергохолдинг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36000" marR="360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54 253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18 442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2137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</a:t>
                      </a:r>
                    </a:p>
                  </a:txBody>
                  <a:tcPr marL="7596" marR="7596" marT="75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ТОО "Астана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калалык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жарык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36000" marR="360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43 068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58 382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2137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2.9</a:t>
                      </a:r>
                    </a:p>
                  </a:txBody>
                  <a:tcPr marL="7596" marR="7596" marT="75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АО "Астана-Энергия" (котельные)</a:t>
                      </a:r>
                    </a:p>
                  </a:txBody>
                  <a:tcPr marL="36000" marR="360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10 152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2137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2.10</a:t>
                      </a:r>
                    </a:p>
                  </a:txBody>
                  <a:tcPr marL="7596" marR="7596" marT="75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ТОО "Компания Эрго"</a:t>
                      </a:r>
                    </a:p>
                  </a:txBody>
                  <a:tcPr marL="36000" marR="360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21595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2.11</a:t>
                      </a:r>
                    </a:p>
                  </a:txBody>
                  <a:tcPr marL="7596" marR="7596" marT="75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АО "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НК"Астана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ЭКСПО-2017"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53 644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2137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6" marR="7596" marT="75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ТОО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Самга-Энерго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36000" marR="360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266 182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123 299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2137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6" marR="7596" marT="75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филиал АО "НК КТЖ" - Дирекция магистральной сети</a:t>
                      </a:r>
                    </a:p>
                  </a:txBody>
                  <a:tcPr marL="36000" marR="360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2 667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2137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6" marR="7596" marT="75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ТОО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ЭнергоКомпани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-ПВ"</a:t>
                      </a:r>
                    </a:p>
                  </a:txBody>
                  <a:tcPr marL="36000" marR="360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150 356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164 417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2137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6" marR="7596" marT="75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ТОО "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SilkWayEnergy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36000" marR="360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30 121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2137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6" marR="7596" marT="75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Канал им.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К.Сатпаева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2137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6" marR="7596" marT="75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ТОО «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Smart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Energy Hub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8 015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2137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6" marR="7596" marT="75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ТОО «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Ulytau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Power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2137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6" marR="7596" marT="75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ТОО «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KB ENTERPRISES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2137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6" marR="7596" marT="75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ТОО «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GorSvetGroup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22091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596" marR="7596" marT="75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489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48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3 410 605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48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1 688 572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489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5184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Работа с потребителями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556792"/>
            <a:ext cx="8268072" cy="48006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Основная работа с потребителями заключается в обеспечении надежности и качества передаваемой электроэнергии по сетям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энергооборудованию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АО «Астана-РЭК».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Напряжение, частота и режим нагрузок в 1 полугодии 2020 года соответствовал ГОСТу 13109-97 «Нормы качества электрической энергии в системах электроснабжения общего назначения».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Выявляемые в рабочем порядке несоответствия устранялись работниками АО «Астана-РЭК» незамедлительно и в полном объеме.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52EA0-6830-40BE-AB86-43CAD161B135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19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1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539552" y="2626158"/>
            <a:ext cx="8083883" cy="25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buClr>
                <a:srgbClr val="758085">
                  <a:lumMod val="50000"/>
                </a:srgbClr>
              </a:buClr>
              <a:buFont typeface="Wingdings" pitchFamily="2" charset="2"/>
              <a:buChar char="ü"/>
              <a:defRPr/>
            </a:pPr>
            <a:r>
              <a:rPr lang="ru-RU" sz="2400" dirty="0">
                <a:ln w="1905"/>
                <a:solidFill>
                  <a:srgbClr val="2F589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передача </a:t>
            </a:r>
            <a:r>
              <a:rPr lang="ru-RU" sz="2400" dirty="0" smtClean="0">
                <a:ln w="1905"/>
                <a:solidFill>
                  <a:srgbClr val="2F589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электрической </a:t>
            </a:r>
            <a:r>
              <a:rPr lang="ru-RU" sz="2400" dirty="0">
                <a:ln w="1905"/>
                <a:solidFill>
                  <a:srgbClr val="2F589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энергии, эксплуатация электрических сетей и </a:t>
            </a:r>
            <a:r>
              <a:rPr lang="ru-RU" sz="2400" dirty="0" smtClean="0">
                <a:ln w="1905"/>
                <a:solidFill>
                  <a:srgbClr val="2F589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подстанций</a:t>
            </a:r>
          </a:p>
          <a:p>
            <a:pPr marL="109537" eaLnBrk="0" hangingPunct="0">
              <a:buClr>
                <a:srgbClr val="758085">
                  <a:lumMod val="50000"/>
                </a:srgbClr>
              </a:buClr>
              <a:defRPr/>
            </a:pPr>
            <a:endParaRPr lang="ru-RU" sz="2400" dirty="0">
              <a:ln w="1905"/>
              <a:solidFill>
                <a:srgbClr val="2F5897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25" indent="-255588" eaLnBrk="0" hangingPunct="0">
              <a:buClr>
                <a:srgbClr val="758085">
                  <a:lumMod val="50000"/>
                </a:srgbClr>
              </a:buClr>
              <a:buFont typeface="Wingdings" pitchFamily="2" charset="2"/>
              <a:buChar char="ü"/>
              <a:defRPr/>
            </a:pPr>
            <a:r>
              <a:rPr lang="ru-RU" sz="2400" dirty="0">
                <a:ln w="1905"/>
                <a:solidFill>
                  <a:srgbClr val="2F589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эксплуатация и техническое обслуживание электротехнического хозяйства в составе подстанций, электросетей, распределительных устройств, релейной защиты и автоматики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395536" y="836712"/>
            <a:ext cx="7935309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400" b="1" u="sng" dirty="0">
                <a:ln w="1905"/>
                <a:solidFill>
                  <a:srgbClr val="E4E9EF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Предмет</a:t>
            </a:r>
            <a:r>
              <a:rPr lang="ru-RU" sz="2400" b="1" dirty="0">
                <a:ln w="1905"/>
                <a:solidFill>
                  <a:srgbClr val="E4E9EF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деятельности </a:t>
            </a:r>
            <a:br>
              <a:rPr lang="ru-RU" sz="2400" b="1" dirty="0">
                <a:ln w="1905"/>
                <a:solidFill>
                  <a:srgbClr val="E4E9EF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905"/>
                <a:solidFill>
                  <a:srgbClr val="E4E9EF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АО «Астана – Региональная </a:t>
            </a:r>
            <a:r>
              <a:rPr lang="ru-RU" sz="2400" b="1" dirty="0" err="1">
                <a:ln w="1905"/>
                <a:solidFill>
                  <a:srgbClr val="E4E9EF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Электросетевая</a:t>
            </a:r>
            <a:r>
              <a:rPr lang="ru-RU" sz="2400" b="1" dirty="0">
                <a:ln w="1905"/>
                <a:solidFill>
                  <a:srgbClr val="E4E9EF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Компания»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82920-98BE-4BB8-9D21-43FBE856FEC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147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7620000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Информация об исполнении утвержденной уполномоченным органом тарифной сметы за 1 полугодие 2020 г по передаче электроэнергии.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244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2284"/>
            <a:ext cx="756084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000" b="1" cap="all" spc="-100">
                <a:solidFill>
                  <a:srgbClr val="438086">
                    <a:lumMod val="50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Информация об исполнении утвержденной тарифной сметы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1 полугодие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21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281843"/>
              </p:ext>
            </p:extLst>
          </p:nvPr>
        </p:nvGraphicFramePr>
        <p:xfrm>
          <a:off x="395536" y="836712"/>
          <a:ext cx="7776863" cy="5688636"/>
        </p:xfrm>
        <a:graphic>
          <a:graphicData uri="http://schemas.openxmlformats.org/drawingml/2006/table">
            <a:tbl>
              <a:tblPr/>
              <a:tblGrid>
                <a:gridCol w="610949"/>
                <a:gridCol w="2978373"/>
                <a:gridCol w="903694"/>
                <a:gridCol w="1183712"/>
                <a:gridCol w="1183712"/>
                <a:gridCol w="916423"/>
              </a:tblGrid>
              <a:tr h="11398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Утвержденная тарифная смета 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Фактически сложившиеся показатели за 1 полугодие 2020г (ожид)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Отклонение в %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40480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Затраты на производство товаров и предоставление услуг, всего, в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9 602 076,6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4 661 361,9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-51,5%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Материальные затраты, всего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472 089,2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170 088,6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-64,0%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Сырье и материалы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316 744,9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116 625,8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-63,2%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1.2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ГСМ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132 752,0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40 139,1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-69,8%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Энергия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22 592,3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13 323,7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-41,0%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на оплату труда, всего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2 916 488,2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1 424 817,9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-51,1%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1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Заработная плата производственного персонала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2 638 162,1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1 290 736,1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-51,1%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Социальный налог и социальные отчисления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225 562,9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109 651,0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-51,4%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2.3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Обязательное медицинское страхование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52 763,2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24 430,8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-53,7%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Амортизация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2 523 587,0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1 514 738,7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-40,0%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Затраты на нормативные технические потери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3 352 544,0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1 436 528,0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-57,2%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Плата за услуги системного оператора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40 684,9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17 149,2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-57,8%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Ремонт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41 845,1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6 122,5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-85,4%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Коммунальные услуги (водоснабжение и канализация)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2 483,7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1 461,6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-41,2%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затраты 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252 354,6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90 455,5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-64,2%</a:t>
                      </a:r>
                    </a:p>
                  </a:txBody>
                  <a:tcPr marL="8990" marR="8990" marT="8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782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69529"/>
            <a:ext cx="7560840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000" b="1" cap="all" spc="-100">
                <a:solidFill>
                  <a:srgbClr val="438086">
                    <a:lumMod val="50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продолжение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22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107444"/>
              </p:ext>
            </p:extLst>
          </p:nvPr>
        </p:nvGraphicFramePr>
        <p:xfrm>
          <a:off x="395536" y="548688"/>
          <a:ext cx="7848871" cy="5852115"/>
        </p:xfrm>
        <a:graphic>
          <a:graphicData uri="http://schemas.openxmlformats.org/drawingml/2006/table">
            <a:tbl>
              <a:tblPr/>
              <a:tblGrid>
                <a:gridCol w="849496"/>
                <a:gridCol w="2799751"/>
                <a:gridCol w="1112721"/>
                <a:gridCol w="1112721"/>
                <a:gridCol w="1112721"/>
                <a:gridCol w="861461"/>
              </a:tblGrid>
              <a:tr h="9986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Утвержденная тарифная смета 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Фактически сложившиеся показатели за 1 полугодие 2020г (ожид)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Отклонение в %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1960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II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периода, всего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975 303,9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292 256,9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-70,0%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Общие и административные расходы, всего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975 303,9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292 256,9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-70,0%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9.1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Заработная плата административного персонала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232 371,0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101 103,5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-56,5%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9.2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социальный налог и социальные отчисления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19 867,7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8 334,3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-58,1%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9.3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Обязательное медицинское страхование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4 647,4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1 402,3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-69,8%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9.4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платежи и сборы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666 229,2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161 226,5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-75,8%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9.5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Амортизация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1 741,3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3 746,6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115,2%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9.6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Материалы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3 492,2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178,7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-94,9%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9.7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ГСМ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7 158,7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2 353,3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-67,1%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9.8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Коммунальные услуги (вывоз ТБО, водоснабжение и канализация, энергия)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7 513,1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3 376,2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-55,1%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9.9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Аудиторские услуги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5 610,2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-100,0%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9.10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 банка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8 544,6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1 438,0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-83,2%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9.11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расходы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18 128,4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9 097,4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-49,8%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на выплату вознаграждений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III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затрат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10 577 380,5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4 953 618,9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-53,2%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IV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Прибыль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29 073,3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-75 463,4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-359,6%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доходов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10 606 453,8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4 878 155,5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-54,0%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оказываемых услуг 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кВтч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3 410 605,0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1 688 897,1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-50,5%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04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VII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Нормативные технические потери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10,80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9,33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-13,6%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кВтч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413 182,0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173 820,1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-57,9%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VIII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Тариф (без НДС)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тенге/кВтч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3,11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2,89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-7,1%</a:t>
                      </a:r>
                    </a:p>
                  </a:txBody>
                  <a:tcPr marL="7656" marR="7656" marT="7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101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23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69" y="0"/>
            <a:ext cx="7694613" cy="14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286978"/>
              </p:ext>
            </p:extLst>
          </p:nvPr>
        </p:nvGraphicFramePr>
        <p:xfrm>
          <a:off x="275359" y="4077072"/>
          <a:ext cx="7954890" cy="202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74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74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74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2019г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Утверждено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ДКРЕМиЗК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(план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2020г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kk-K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п/г</a:t>
                      </a:r>
                      <a:r>
                        <a:rPr lang="kk-K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2020г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3678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Всего капитальный ремонт,</a:t>
                      </a:r>
                      <a:r>
                        <a:rPr lang="ru-RU" sz="1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в том числе: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102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720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102 189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13 111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938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Приводящий к увеличению стоимости (инвестиции)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60 387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6 988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925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Не приводящий к увеличению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стоимости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(текущий и капитальный, в рамках тарифа)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32 318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41 802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6 123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0040888"/>
              </p:ext>
            </p:extLst>
          </p:nvPr>
        </p:nvGraphicFramePr>
        <p:xfrm>
          <a:off x="611560" y="836712"/>
          <a:ext cx="7591722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03525" y="6308285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Исполнение капитальных ремонтов планируется на август – сентябрь.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640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060848"/>
            <a:ext cx="6768752" cy="107721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000" b="1" cap="all" spc="-100">
                <a:solidFill>
                  <a:srgbClr val="438086">
                    <a:lumMod val="50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Перспективы деятельности АО «Астана-РЭК» </a:t>
            </a:r>
          </a:p>
        </p:txBody>
      </p:sp>
    </p:spTree>
    <p:extLst>
      <p:ext uri="{BB962C8B-B14F-4D97-AF65-F5344CB8AC3E}">
        <p14:creationId xmlns:p14="http://schemas.microsoft.com/office/powerpoint/2010/main" val="4288607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484784"/>
            <a:ext cx="79208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Приказом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Департамента Комитета по регулированию естественных монополий и защите конкуренции Министерства национальной экономики Республики Казахстан по городу Астана №182-ОД от 24 ноября 2015 года был утвержден предельный уровень тарифа на 2016-2020гг: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504" y="286152"/>
            <a:ext cx="8424936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000" b="1" cap="all" spc="-100">
                <a:solidFill>
                  <a:srgbClr val="438086">
                    <a:lumMod val="50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Тарифы на передачу и распределение электрической энергии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2016-2020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гг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312169"/>
              </p:ext>
            </p:extLst>
          </p:nvPr>
        </p:nvGraphicFramePr>
        <p:xfrm>
          <a:off x="323527" y="3284984"/>
          <a:ext cx="8064900" cy="2849444"/>
        </p:xfrm>
        <a:graphic>
          <a:graphicData uri="http://schemas.openxmlformats.org/drawingml/2006/table">
            <a:tbl>
              <a:tblPr/>
              <a:tblGrid>
                <a:gridCol w="679452"/>
                <a:gridCol w="923181"/>
                <a:gridCol w="923181"/>
                <a:gridCol w="923181"/>
                <a:gridCol w="923181"/>
                <a:gridCol w="923181"/>
                <a:gridCol w="923181"/>
                <a:gridCol w="923181"/>
                <a:gridCol w="923181"/>
              </a:tblGrid>
              <a:tr h="552694">
                <a:tc gridSpan="9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Утвержденные тарифы, тенге/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кВтч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26" marR="5826" marT="58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2694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 год</a:t>
                      </a:r>
                    </a:p>
                  </a:txBody>
                  <a:tcPr marL="5826" marR="5826" marT="58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 год</a:t>
                      </a:r>
                    </a:p>
                  </a:txBody>
                  <a:tcPr marL="5826" marR="5826" marT="58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</a:txBody>
                  <a:tcPr marL="5826" marR="5826" marT="58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</a:t>
                      </a:r>
                    </a:p>
                  </a:txBody>
                  <a:tcPr marL="5826" marR="5826" marT="58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</a:t>
                      </a:r>
                    </a:p>
                  </a:txBody>
                  <a:tcPr marL="5826" marR="5826" marT="58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83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утверждено</a:t>
                      </a:r>
                    </a:p>
                  </a:txBody>
                  <a:tcPr marL="5826" marR="5826" marT="58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снижение</a:t>
                      </a:r>
                    </a:p>
                  </a:txBody>
                  <a:tcPr marL="5826" marR="5826" marT="58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утверждено</a:t>
                      </a:r>
                    </a:p>
                  </a:txBody>
                  <a:tcPr marL="5826" marR="5826" marT="58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снижение</a:t>
                      </a:r>
                    </a:p>
                  </a:txBody>
                  <a:tcPr marL="5826" marR="5826" marT="58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утверждено</a:t>
                      </a:r>
                    </a:p>
                  </a:txBody>
                  <a:tcPr marL="5826" marR="5826" marT="58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снижение</a:t>
                      </a:r>
                    </a:p>
                  </a:txBody>
                  <a:tcPr marL="5826" marR="5826" marT="58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утверждено</a:t>
                      </a:r>
                    </a:p>
                  </a:txBody>
                  <a:tcPr marL="5826" marR="5826" marT="58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снижение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26" marR="5826" marT="58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3,00</a:t>
                      </a:r>
                    </a:p>
                  </a:txBody>
                  <a:tcPr marL="5826" marR="5826" marT="58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3,06</a:t>
                      </a:r>
                    </a:p>
                  </a:txBody>
                  <a:tcPr marL="5826" marR="5826" marT="58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3,00 - первое полугодие</a:t>
                      </a:r>
                    </a:p>
                  </a:txBody>
                  <a:tcPr marL="5826" marR="5826" marT="58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3,08</a:t>
                      </a:r>
                    </a:p>
                  </a:txBody>
                  <a:tcPr marL="5826" marR="5826" marT="58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2,99 - с 01.07 по 31.07</a:t>
                      </a:r>
                    </a:p>
                  </a:txBody>
                  <a:tcPr marL="5826" marR="5826" marT="58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3,10</a:t>
                      </a:r>
                    </a:p>
                  </a:txBody>
                  <a:tcPr marL="5826" marR="5826" marT="58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2,70 - первое полугодие</a:t>
                      </a:r>
                    </a:p>
                  </a:txBody>
                  <a:tcPr marL="5826" marR="5826" marT="58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3,11</a:t>
                      </a:r>
                    </a:p>
                  </a:txBody>
                  <a:tcPr marL="5826" marR="5826" marT="58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2,83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– с 01.02 по 31.07.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26" marR="5826" marT="58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728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826" marR="5826" marT="58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826" marR="5826" marT="58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826" marR="5826" marT="58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826" marR="5826" marT="58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2,80 - с 01.08 по 31.12</a:t>
                      </a:r>
                    </a:p>
                  </a:txBody>
                  <a:tcPr marL="5826" marR="5826" marT="58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826" marR="5826" marT="58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2,80- второе полугодие</a:t>
                      </a:r>
                    </a:p>
                  </a:txBody>
                  <a:tcPr marL="5826" marR="5826" marT="58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826" marR="5826" marT="58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826" marR="5826" marT="58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62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20168" y="5720680"/>
            <a:ext cx="588336" cy="228600"/>
          </a:xfrm>
        </p:spPr>
        <p:txBody>
          <a:bodyPr vert="horz" lIns="0" tIns="0" rIns="0" bIns="0" anchor="ctr"/>
          <a:lstStyle/>
          <a:p>
            <a:fld id="{725C68B6-61C2-468F-89AB-4B9F7531AA68}" type="slidenum">
              <a:rPr lang="ru-RU" sz="2000">
                <a:solidFill>
                  <a:prstClr val="white"/>
                </a:solidFill>
              </a:rPr>
              <a:pPr/>
              <a:t>26</a:t>
            </a:fld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424" y="18864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Сводные показатели и проект тарифа на 2020 год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642198"/>
              </p:ext>
            </p:extLst>
          </p:nvPr>
        </p:nvGraphicFramePr>
        <p:xfrm>
          <a:off x="179512" y="836712"/>
          <a:ext cx="8136904" cy="5600018"/>
        </p:xfrm>
        <a:graphic>
          <a:graphicData uri="http://schemas.openxmlformats.org/drawingml/2006/table">
            <a:tbl>
              <a:tblPr/>
              <a:tblGrid>
                <a:gridCol w="661985"/>
                <a:gridCol w="3282344"/>
                <a:gridCol w="1186057"/>
                <a:gridCol w="1503259"/>
                <a:gridCol w="1503259"/>
              </a:tblGrid>
              <a:tr h="14910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 изм.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Утвержденная тарифная смета на 2020г.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Проект тарифной сметы на 2020г.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8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затрат на предоставление услуг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млн.тенге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10 593,6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10 577,4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8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Прибыль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млн.тенге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8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доходов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млн.тенге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10 622,6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10 606,5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8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Объём оказываемых услуг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млн.тенге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3 410,6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3 410,6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8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Нормативные технические потери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8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млн.кВтч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8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Тариф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тенге/кВтч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8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Средний тариф по году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тенге/кВтч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1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компенсирующий тариф с 01.02. по 31.07.2020г.</a:t>
                      </a:r>
                    </a:p>
                  </a:txBody>
                  <a:tcPr marL="2571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тенге/кВтч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302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805264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Нормативные </a:t>
            </a:r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потери утверждены Департаментом Агентства РК по регулированию естественных монополий по </a:t>
            </a:r>
            <a:r>
              <a:rPr lang="ru-RU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г.Астана</a:t>
            </a:r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2019г </a:t>
            </a:r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размере  </a:t>
            </a:r>
            <a:r>
              <a:rPr lang="ru-RU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11,2%, на 2020г в размере 10,8%.</a:t>
            </a:r>
            <a:endParaRPr lang="ru-RU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6" name="TextBox 1"/>
          <p:cNvSpPr txBox="1"/>
          <p:nvPr/>
        </p:nvSpPr>
        <p:spPr>
          <a:xfrm>
            <a:off x="251520" y="116632"/>
            <a:ext cx="7920880" cy="288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Производственная деятельность на 2019 – 2020 годы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9064262"/>
              </p:ext>
            </p:extLst>
          </p:nvPr>
        </p:nvGraphicFramePr>
        <p:xfrm>
          <a:off x="140022" y="548680"/>
          <a:ext cx="8248402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206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65448" y="88885"/>
            <a:ext cx="7862636" cy="790573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Проект инвестиционной программы на 2021 год: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671730"/>
              </p:ext>
            </p:extLst>
          </p:nvPr>
        </p:nvGraphicFramePr>
        <p:xfrm>
          <a:off x="395536" y="1196753"/>
          <a:ext cx="7862636" cy="4363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923"/>
                <a:gridCol w="4782363"/>
                <a:gridCol w="2321350"/>
              </a:tblGrid>
              <a:tr h="5040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мероприятий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тенге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702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Замена устаревшего оборудования и ЛЭП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210 759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702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Релейная защита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1 564 324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702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Автоматизированная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системы коммерческого учета электроэнергии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795 307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702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и реконструкция объектов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3 596 124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702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Проектно-строительные работы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523 961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3451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6 690 475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268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142853"/>
            <a:ext cx="8089411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Планы развития</a:t>
            </a:r>
          </a:p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АО «Астана – РЭК»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173801"/>
              </p:ext>
            </p:extLst>
          </p:nvPr>
        </p:nvGraphicFramePr>
        <p:xfrm>
          <a:off x="214281" y="980728"/>
          <a:ext cx="8089411" cy="5688636"/>
        </p:xfrm>
        <a:graphic>
          <a:graphicData uri="http://schemas.openxmlformats.org/drawingml/2006/table">
            <a:tbl>
              <a:tblPr/>
              <a:tblGrid>
                <a:gridCol w="5677281"/>
                <a:gridCol w="1084594"/>
                <a:gridCol w="1327536"/>
              </a:tblGrid>
              <a:tr h="40327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Мероприятия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Срок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Планируемый результат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4562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Проектирование и СМР  (Модернизация ПС "Заречная", "Степная", "Южная") в части поставки и монтажа терминалов защит на КРУ 10кВ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2019г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2020г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7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Проектирование и СМР  (Модернизация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РЗиА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ПС "Левобережная") для перехода к цифровым подстанциям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2019г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2020г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2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Проектирование и СМР  (Проект "Реконструкция ПС "Центральная") с заменой трансформаторов 2*40 МВА на 2*63 МВА"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2019г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13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Корректировка проекта (ПС 110/10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Ондирис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») 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2019г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2021г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13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Проектирование и СМР (Реконструкция ПС "ПНФ")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2019г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2021г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2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Проектирование и СМР( ВЛ-10кВ ПС Ильинка от РП-143 до КТП-2457, КТП-2452, КТП-2453, КТП- 2455, КТП-2454, КТП-2462 )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2019г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2020г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13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Проектирование и СМР (Реконструкция ПС "Керамика")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2019г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2020г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13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Проектирование и СМР (Реконструкция сетей электроснабжения ЖК "Достык")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2019г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2020г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13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СМР (Внедрение АСКУЭ частного сектора (АРЭС)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2019г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2019г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13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СМР (Внедрение АСКУЭ ТП (РП) на балансе АО "Астана-РЭК"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2019г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2019г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7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СМР (Модернизация ПС "Школьная" "Южная" в части системы Мониторинга и управления) (SCADA)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2019г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2019г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2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СМР (Внедрение АСКУЭ частного сектора и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обьектов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АО "Астана-РЭК" с модернизацией воздушных вводов СИП 4 этап)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Есильский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район)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2019г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2019г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13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СМР  (Замена оборудования ТП-10/0,4кВ на 2019год (для 17шт)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2019г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2019г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50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Проектирование и СМР (Демонтажа и нового строительства" РП, ТП, КТП-10/0,4кВ на 2020г. 10штук)</a:t>
                      </a:r>
                    </a:p>
                  </a:txBody>
                  <a:tcPr marL="6121" marR="6121" marT="61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2019г</a:t>
                      </a:r>
                    </a:p>
                  </a:txBody>
                  <a:tcPr marL="6121" marR="6121" marT="61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2020г</a:t>
                      </a:r>
                    </a:p>
                  </a:txBody>
                  <a:tcPr marL="6121" marR="6121" marT="61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50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Проектирование и СМР (Замена существующего оборудования РП, ТП-10/0,4кВ на 2020г. 8 штук)</a:t>
                      </a:r>
                    </a:p>
                  </a:txBody>
                  <a:tcPr marL="6121" marR="6121" marT="61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2019г</a:t>
                      </a:r>
                    </a:p>
                  </a:txBody>
                  <a:tcPr marL="6121" marR="6121" marT="61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2020г</a:t>
                      </a:r>
                    </a:p>
                  </a:txBody>
                  <a:tcPr marL="6121" marR="6121" marT="61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7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Проектирование и СМР  (Реконструкция ПС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Арман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")</a:t>
                      </a:r>
                    </a:p>
                  </a:txBody>
                  <a:tcPr marL="6121" marR="6121" marT="61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2019г</a:t>
                      </a:r>
                    </a:p>
                  </a:txBody>
                  <a:tcPr marL="6121" marR="6121" marT="61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21" marR="6121" marT="61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7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Модернизация ПС «Новая» и ПС «Левобережная»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21" marR="6121" marT="61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2019г</a:t>
                      </a:r>
                    </a:p>
                  </a:txBody>
                  <a:tcPr marL="6121" marR="6121" marT="61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2020г</a:t>
                      </a:r>
                    </a:p>
                  </a:txBody>
                  <a:tcPr marL="6121" marR="6121" marT="61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11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401897" y="342085"/>
            <a:ext cx="7935309" cy="49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400" b="1" dirty="0" smtClean="0">
                <a:ln w="1905"/>
                <a:solidFill>
                  <a:srgbClr val="E4E9EF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Техническая характеристика</a:t>
            </a:r>
            <a:endParaRPr lang="ru-RU" sz="2400" b="1" dirty="0">
              <a:ln w="1905"/>
              <a:solidFill>
                <a:srgbClr val="E4E9EF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82920-98BE-4BB8-9D21-43FBE856FEC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642782"/>
              </p:ext>
            </p:extLst>
          </p:nvPr>
        </p:nvGraphicFramePr>
        <p:xfrm>
          <a:off x="165469" y="870956"/>
          <a:ext cx="8157691" cy="5554190"/>
        </p:xfrm>
        <a:graphic>
          <a:graphicData uri="http://schemas.openxmlformats.org/drawingml/2006/table">
            <a:tbl>
              <a:tblPr/>
              <a:tblGrid>
                <a:gridCol w="2656146"/>
                <a:gridCol w="826725"/>
                <a:gridCol w="1168705"/>
                <a:gridCol w="1168705"/>
                <a:gridCol w="1168705"/>
                <a:gridCol w="1168705"/>
              </a:tblGrid>
              <a:tr h="3358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оборудования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Ед.изм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31.12.16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31.12.17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31.12.18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31.12.19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8131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Протяженность ЛЭП по трассе, км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3 493,5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4 027,3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4 295,0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4 394,3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1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Воздушные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1 052,5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1 048,3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1 041,2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1 057,2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1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ВЛ-220 кВ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124,0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124,6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124,6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143,4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1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ВЛ-110 кВ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148,9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148,6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149,6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145,0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1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ВЛ-10 кВ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326,6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332,6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329,3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326,1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1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ВЛ-0,4 кВ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453,0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442,5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437,8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442,7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1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Кабельные 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2 441,1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2 979,0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3 253,7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3 337,2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1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КЛ-220 кВ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2,2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2,2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2,2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12,3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1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КЛ-110 кВ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95,7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101,7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134,8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140,6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1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КЛ-20 кВ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228,9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299,0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308,2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1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КЛ-10 кВ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1 433,8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1 684,4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1 804,8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1 857,9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1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КЛ-6 кВ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19,1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19,1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19,1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1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КЛ-0,4 кВ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909,3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942,7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993,8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999,1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1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Подстанции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шт.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1 207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1 350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1 397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1 417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1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ПС-220 кВ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шт.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1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ПС-110 кВ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шт.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1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РП, ТП, КТП-10/0,4 кВ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шт.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1 177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1 318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1 366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1 386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1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Объём условных единиц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у.е.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62 786,2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75 153,2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77 838,9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79 227,5</a:t>
                      </a:r>
                    </a:p>
                  </a:txBody>
                  <a:tcPr marL="9308" marR="9308" marT="9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249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7620000" cy="1143000"/>
          </a:xfrm>
        </p:spPr>
        <p:txBody>
          <a:bodyPr/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Инвестиционная программа 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АО «Астана-РЭК» 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 1 полугодие 2020 года.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29257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672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620000" cy="432048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Исполнение Инвестиционной программы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 1 полугодие 2020 года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409414"/>
              </p:ext>
            </p:extLst>
          </p:nvPr>
        </p:nvGraphicFramePr>
        <p:xfrm>
          <a:off x="179512" y="1124744"/>
          <a:ext cx="8208912" cy="532859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34216"/>
                <a:gridCol w="4182704"/>
                <a:gridCol w="1751489"/>
                <a:gridCol w="1640503"/>
              </a:tblGrid>
              <a:tr h="103986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Факт,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00429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Реконструкция электросетей с разукрупнением (капитальный ремонт, приводящий к увеличению ОС)</a:t>
                      </a:r>
                    </a:p>
                  </a:txBody>
                  <a:tcPr marT="25718" marB="2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60 387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6 988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solidFill>
                      <a:schemeClr val="bg2"/>
                    </a:solidFill>
                  </a:tcPr>
                </a:tc>
              </a:tr>
              <a:tr h="6411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Замена устаревшего оборудования</a:t>
                      </a:r>
                    </a:p>
                  </a:txBody>
                  <a:tcPr marT="25718" marB="2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743 258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94 972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</a:tr>
              <a:tr h="6411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Релейная защита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428 739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r>
                        <a:rPr lang="kk-K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291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solidFill>
                      <a:schemeClr val="bg2"/>
                    </a:solidFill>
                  </a:tcPr>
                </a:tc>
              </a:tr>
              <a:tr h="98419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Внедрение автоматизированной системы коммерческого учета электроэнергии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59 159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solidFill>
                      <a:schemeClr val="bg2"/>
                    </a:solidFill>
                  </a:tcPr>
                </a:tc>
              </a:tr>
              <a:tr h="58787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T="25718" marB="2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Проектно-строительные работы, строительство и реконструкция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755 320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1 037 600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solidFill>
                      <a:schemeClr val="bg2"/>
                    </a:solidFill>
                  </a:tcPr>
                </a:tc>
              </a:tr>
              <a:tr h="430074"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T="25718" marB="2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4 046 863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1 183 851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87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67544" y="22385"/>
            <a:ext cx="7703665" cy="122413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Раздел 1.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Реконструкция электросетей с разукрупнением </a:t>
            </a: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(капитальный 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ремонт, приводящий к увеличению стоимости </a:t>
            </a: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ОС)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419610" y="1339913"/>
            <a:ext cx="2173434" cy="23391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228600">
              <a:spcBef>
                <a:spcPct val="20000"/>
              </a:spcBef>
              <a:buClr>
                <a:srgbClr val="4E67C8"/>
              </a:buClr>
              <a:buFont typeface="Arial" pitchFamily="34" charset="0"/>
              <a:buNone/>
              <a:defRPr/>
            </a:pPr>
            <a:r>
              <a:rPr lang="ru-RU" sz="1400" i="1" dirty="0" smtClean="0">
                <a:solidFill>
                  <a:prstClr val="black"/>
                </a:solidFill>
              </a:rPr>
              <a:t>тыс. тенге без НДС</a:t>
            </a:r>
            <a:endParaRPr lang="ru-RU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17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8582002"/>
              </p:ext>
            </p:extLst>
          </p:nvPr>
        </p:nvGraphicFramePr>
        <p:xfrm>
          <a:off x="180000" y="1583559"/>
          <a:ext cx="8208911" cy="27916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6347"/>
                <a:gridCol w="2927597"/>
                <a:gridCol w="522235"/>
                <a:gridCol w="767149"/>
                <a:gridCol w="767149"/>
                <a:gridCol w="767149"/>
                <a:gridCol w="767149"/>
                <a:gridCol w="1224136"/>
              </a:tblGrid>
              <a:tr h="26752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мероприятий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  <a:p>
                      <a:pPr algn="ctr"/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Приме-</a:t>
                      </a:r>
                    </a:p>
                    <a:p>
                      <a:pPr algn="ctr"/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чание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18877"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67138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ВЛ-10кВ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17,8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7 016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2 256</a:t>
                      </a: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k-KZ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Работы выполняются собственными силами РЭС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</a:tr>
              <a:tr h="67138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ВЛ-0,4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18,8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23 878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4 732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  <a:tr h="32080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1.3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Капитальный ремонт РП, ТП,   КТП</a:t>
                      </a:r>
                    </a:p>
                  </a:txBody>
                  <a:tcPr marL="90000" marR="90000" marT="46800" marB="4680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29 493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  <a:tr h="26752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387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6 988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4"/>
            <a:ext cx="26273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25144"/>
            <a:ext cx="23352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25144"/>
            <a:ext cx="2408237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939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66954" y="116632"/>
            <a:ext cx="7920880" cy="828092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Раздел 2.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Замена 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устаревшего оборудования, в том числе:</a:t>
            </a:r>
          </a:p>
          <a:p>
            <a:pPr algn="ctr"/>
            <a:endParaRPr lang="ru-RU" sz="20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6732240" y="919530"/>
            <a:ext cx="2198618" cy="324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spcBef>
                <a:spcPct val="20000"/>
              </a:spcBef>
              <a:buClr>
                <a:srgbClr val="4E67C8"/>
              </a:buClr>
              <a:buFont typeface="Arial" pitchFamily="34" charset="0"/>
              <a:buNone/>
              <a:defRPr/>
            </a:pPr>
            <a:r>
              <a:rPr lang="ru-RU" sz="1000" i="1" dirty="0" smtClean="0">
                <a:solidFill>
                  <a:prstClr val="black"/>
                </a:solidFill>
              </a:rPr>
              <a:t>тыс. тенге без НДС</a:t>
            </a:r>
            <a:endParaRPr lang="ru-RU" sz="1000" i="1" dirty="0">
              <a:solidFill>
                <a:prstClr val="black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8673891"/>
              </p:ext>
            </p:extLst>
          </p:nvPr>
        </p:nvGraphicFramePr>
        <p:xfrm>
          <a:off x="291316" y="1129977"/>
          <a:ext cx="8023095" cy="54796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9490"/>
                <a:gridCol w="2646378"/>
                <a:gridCol w="553388"/>
                <a:gridCol w="645620"/>
                <a:gridCol w="645620"/>
                <a:gridCol w="645620"/>
                <a:gridCol w="645620"/>
                <a:gridCol w="1751359"/>
              </a:tblGrid>
              <a:tr h="277271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мероприятий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  <a:p>
                      <a:pPr algn="ctr"/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41014"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9850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2.1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Замена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прислонных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 шкафов 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шт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 728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 722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В связи с изменением рыночной цены,  фактический закуп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превышает ранее утвержденную сумму 2015 года. Шкафы закуплены, начаты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работы по установке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</a:tr>
              <a:tr h="4406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2.2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Замена оборудования в РП, ТП, </a:t>
                      </a: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компл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139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 956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данные мероприятия будут исключены и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заменены при корректировке.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</a:tr>
              <a:tr h="253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2.3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Замена КТП на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БКТПН, КТПН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компл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63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 619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</a:tr>
              <a:tr h="2276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2.4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Замена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КЛ-10/0,4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кВ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км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14,89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70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 1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124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2.5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Замена аккумуляторной батареи 150А/ч </a:t>
                      </a: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компл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18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Заключен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договор на поставку АКБ</a:t>
                      </a: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</a:tr>
              <a:tr h="4912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2.6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Замена выпрямительного устройства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компл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34 723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Заключен договор на поставку ВУ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</a:tr>
              <a:tr h="51125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 marL="12700" marR="12700" marT="7144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Закуп ДГУ (перенос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с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2019г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шт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324 640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Проводятся конкурсные процедуры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</a:tr>
              <a:tr h="616434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.8</a:t>
                      </a:r>
                    </a:p>
                  </a:txBody>
                  <a:tcPr marL="12700" marR="12700" marT="7144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Закуп встроенных трансформаторов тока (перенос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с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2019г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компл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86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 320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86 250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Монтажные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 работы выполнены в полном объеме.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</a:tr>
              <a:tr h="424889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7144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743  258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972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048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60150" y="188640"/>
            <a:ext cx="8064896" cy="1126707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Раздел 2, 3. 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Замена трансформаторов тока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Замена терминалов защит</a:t>
            </a:r>
          </a:p>
          <a:p>
            <a:pPr algn="ctr"/>
            <a:endParaRPr lang="ru-RU" sz="20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50" y="1556792"/>
            <a:ext cx="35480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12" y="2166392"/>
            <a:ext cx="3005137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63" y="4263480"/>
            <a:ext cx="2998787" cy="247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785" y="2276872"/>
            <a:ext cx="35718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68960"/>
            <a:ext cx="2195513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68960"/>
            <a:ext cx="1871663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270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537450" y="23751"/>
            <a:ext cx="7572428" cy="792088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Раздел 3. Релейная защита.</a:t>
            </a:r>
          </a:p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Раздел 4. Внедрение АСКУЭ.</a:t>
            </a: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518977" y="867858"/>
            <a:ext cx="1986584" cy="385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spcBef>
                <a:spcPct val="20000"/>
              </a:spcBef>
              <a:buClr>
                <a:srgbClr val="4E67C8"/>
              </a:buClr>
              <a:buFont typeface="Arial" pitchFamily="34" charset="0"/>
              <a:buNone/>
              <a:defRPr/>
            </a:pPr>
            <a:r>
              <a:rPr lang="ru-RU" sz="1000" i="1" dirty="0" smtClean="0">
                <a:solidFill>
                  <a:prstClr val="black"/>
                </a:solidFill>
              </a:rPr>
              <a:t>тыс. тенге без НДС</a:t>
            </a:r>
            <a:endParaRPr lang="ru-RU" sz="1000" i="1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02077" y="4005064"/>
            <a:ext cx="2074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АСКУЭ</a:t>
            </a:r>
          </a:p>
        </p:txBody>
      </p:sp>
      <p:graphicFrame>
        <p:nvGraphicFramePr>
          <p:cNvPr id="16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9117060"/>
              </p:ext>
            </p:extLst>
          </p:nvPr>
        </p:nvGraphicFramePr>
        <p:xfrm>
          <a:off x="266976" y="1110588"/>
          <a:ext cx="8064900" cy="33837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7459"/>
                <a:gridCol w="1610880"/>
                <a:gridCol w="613669"/>
                <a:gridCol w="866143"/>
                <a:gridCol w="866143"/>
                <a:gridCol w="866143"/>
                <a:gridCol w="866143"/>
                <a:gridCol w="1828320"/>
              </a:tblGrid>
              <a:tr h="24272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мероприятий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  <a:p>
                      <a:pPr algn="ctr"/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74962"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90368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3.1</a:t>
                      </a:r>
                    </a:p>
                  </a:txBody>
                  <a:tcPr marT="25718" marB="257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Релейная защита:</a:t>
                      </a:r>
                    </a:p>
                    <a:p>
                      <a:pPr algn="l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Закуп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терминалов защит и панелей управления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1 379 423</a:t>
                      </a:r>
                    </a:p>
                    <a:p>
                      <a:pPr algn="ct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49 316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algn="ctr" defTabSz="914400" rtl="0" eaLnBrk="1" fontAlgn="ctr" latinLnBrk="0" hangingPunct="1"/>
                      <a:endParaRPr lang="ru-RU" sz="12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ctr" latinLnBrk="0" hangingPunct="1"/>
                      <a:endParaRPr lang="ru-RU" sz="12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14</a:t>
                      </a:r>
                    </a:p>
                    <a:p>
                      <a:pPr marL="0" algn="ctr" defTabSz="914400" rtl="0" eaLnBrk="1" fontAlgn="ctr" latinLnBrk="0" hangingPunct="1"/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algn="ctr" defTabSz="914400" rtl="0" eaLnBrk="1" fontAlgn="ctr" latinLnBrk="0" hangingPunct="1"/>
                      <a:endParaRPr lang="ru-RU" sz="12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ctr" latinLnBrk="0" hangingPunct="1"/>
                      <a:endParaRPr lang="ru-RU" sz="12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44 291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Данное мероприятие подлежит корректировке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</a:tr>
              <a:tr h="6704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Поставка выполнена, проводятся монтажные работы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</a:tr>
              <a:tr h="308144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1 457 486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44 291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</a:tr>
              <a:tr h="670433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Внедрение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АСКУЭ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точка учета</a:t>
                      </a: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289</a:t>
                      </a: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59 159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Выполняются работы по установке ПУ,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 будет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 корректировка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 в сторону увеличения  ПУ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</a:tr>
              <a:tr h="242720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59 159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</a:tr>
              <a:tr h="242720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53136"/>
            <a:ext cx="18288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597" y="4647080"/>
            <a:ext cx="1828959" cy="199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710" y="4653136"/>
            <a:ext cx="1652587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378" y="4653136"/>
            <a:ext cx="1768475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5479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седство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оседство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Соседство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5956</TotalTime>
  <Words>2546</Words>
  <Application>Microsoft Office PowerPoint</Application>
  <PresentationFormat>Экран (4:3)</PresentationFormat>
  <Paragraphs>1013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Городская</vt:lpstr>
      <vt:lpstr>Соседство</vt:lpstr>
      <vt:lpstr>1_Соседство</vt:lpstr>
      <vt:lpstr>2_Соседство</vt:lpstr>
      <vt:lpstr>Отчет перед потребителями о деятельности  за 1 полугодие 2020 года</vt:lpstr>
      <vt:lpstr>Презентация PowerPoint</vt:lpstr>
      <vt:lpstr>Презентация PowerPoint</vt:lpstr>
      <vt:lpstr>Инвестиционная программа  АО «Астана-РЭК»  за 1 полугодие 2020 года.</vt:lpstr>
      <vt:lpstr>Исполнение Инвестиционной программы  за 1 полугодие 2020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об основных  финансово-экономических показателях деятельности  АО «Астана-РЭК»  за 1 полугодие 2020 года.</vt:lpstr>
      <vt:lpstr>Презентация PowerPoint</vt:lpstr>
      <vt:lpstr>Презентация PowerPoint</vt:lpstr>
      <vt:lpstr>Презентация PowerPoint</vt:lpstr>
      <vt:lpstr>Информация об объемах предоставленных регулируемых услуг за 1 полугодие 2020г.</vt:lpstr>
      <vt:lpstr>Презентация PowerPoint</vt:lpstr>
      <vt:lpstr>Информация об объемах предоставленных регулируемых услуг  за 1 полугодие 2020г</vt:lpstr>
      <vt:lpstr>Работа с потребителями</vt:lpstr>
      <vt:lpstr>Информация об исполнении утвержденной уполномоченным органом тарифной сметы за 1 полугодие 2020 г по передаче электроэнергии.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перед потребителями  по исполнению тарифной сметы</dc:title>
  <dc:creator>Юзер</dc:creator>
  <cp:lastModifiedBy>Матайс Антонина</cp:lastModifiedBy>
  <cp:revision>244</cp:revision>
  <cp:lastPrinted>2020-07-17T07:00:16Z</cp:lastPrinted>
  <dcterms:created xsi:type="dcterms:W3CDTF">2014-03-26T05:40:40Z</dcterms:created>
  <dcterms:modified xsi:type="dcterms:W3CDTF">2020-07-17T07:01:11Z</dcterms:modified>
</cp:coreProperties>
</file>